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8" r:id="rId2"/>
    <p:sldId id="268" r:id="rId3"/>
    <p:sldId id="326" r:id="rId4"/>
    <p:sldId id="312" r:id="rId5"/>
    <p:sldId id="267" r:id="rId6"/>
    <p:sldId id="314" r:id="rId7"/>
    <p:sldId id="295" r:id="rId8"/>
    <p:sldId id="309" r:id="rId9"/>
    <p:sldId id="297" r:id="rId10"/>
    <p:sldId id="299" r:id="rId11"/>
    <p:sldId id="308" r:id="rId12"/>
    <p:sldId id="304" r:id="rId13"/>
    <p:sldId id="305" r:id="rId14"/>
    <p:sldId id="307" r:id="rId15"/>
    <p:sldId id="303" r:id="rId16"/>
    <p:sldId id="266" r:id="rId17"/>
    <p:sldId id="265" r:id="rId18"/>
    <p:sldId id="320" r:id="rId19"/>
    <p:sldId id="264" r:id="rId20"/>
    <p:sldId id="270" r:id="rId21"/>
    <p:sldId id="278" r:id="rId22"/>
    <p:sldId id="321" r:id="rId23"/>
    <p:sldId id="300" r:id="rId24"/>
    <p:sldId id="327" r:id="rId25"/>
    <p:sldId id="328" r:id="rId26"/>
    <p:sldId id="317" r:id="rId27"/>
    <p:sldId id="330" r:id="rId28"/>
    <p:sldId id="331" r:id="rId29"/>
    <p:sldId id="332" r:id="rId30"/>
    <p:sldId id="333" r:id="rId31"/>
    <p:sldId id="334" r:id="rId32"/>
    <p:sldId id="335" r:id="rId33"/>
    <p:sldId id="318" r:id="rId34"/>
    <p:sldId id="343" r:id="rId35"/>
    <p:sldId id="344" r:id="rId36"/>
    <p:sldId id="345" r:id="rId37"/>
    <p:sldId id="346" r:id="rId38"/>
    <p:sldId id="273" r:id="rId39"/>
    <p:sldId id="329" r:id="rId40"/>
    <p:sldId id="341" r:id="rId41"/>
    <p:sldId id="348" r:id="rId42"/>
    <p:sldId id="349" r:id="rId43"/>
    <p:sldId id="350" r:id="rId44"/>
    <p:sldId id="274" r:id="rId45"/>
    <p:sldId id="351" r:id="rId46"/>
    <p:sldId id="353" r:id="rId47"/>
    <p:sldId id="352" r:id="rId48"/>
    <p:sldId id="276" r:id="rId49"/>
    <p:sldId id="275" r:id="rId50"/>
    <p:sldId id="354" r:id="rId51"/>
    <p:sldId id="355" r:id="rId52"/>
    <p:sldId id="357" r:id="rId53"/>
    <p:sldId id="356" r:id="rId54"/>
    <p:sldId id="358" r:id="rId55"/>
    <p:sldId id="290" r:id="rId56"/>
    <p:sldId id="29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9946" autoAdjust="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78525411596294E-2"/>
          <c:y val="3.9185000771962367E-2"/>
          <c:w val="0.9418400143163933"/>
          <c:h val="0.81347826926046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Sactioned Post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Professor</c:v>
                </c:pt>
                <c:pt idx="1">
                  <c:v>Associate Professor</c:v>
                </c:pt>
                <c:pt idx="2">
                  <c:v>Assistant Professor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Filled Post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Professor</c:v>
                </c:pt>
                <c:pt idx="1">
                  <c:v>Associate Professor</c:v>
                </c:pt>
                <c:pt idx="2">
                  <c:v>Assistant Professor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586248"/>
        <c:axId val="417587032"/>
      </c:barChart>
      <c:catAx>
        <c:axId val="417586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b="1">
                <a:latin typeface="Cambria" pitchFamily="18" charset="0"/>
              </a:defRPr>
            </a:pPr>
            <a:endParaRPr lang="en-US"/>
          </a:p>
        </c:txPr>
        <c:crossAx val="417587032"/>
        <c:crosses val="autoZero"/>
        <c:auto val="1"/>
        <c:lblAlgn val="ctr"/>
        <c:lblOffset val="100"/>
        <c:noMultiLvlLbl val="0"/>
      </c:catAx>
      <c:valAx>
        <c:axId val="417587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b="1">
                <a:latin typeface="Cambria" pitchFamily="18" charset="0"/>
              </a:defRPr>
            </a:pPr>
            <a:endParaRPr lang="en-US"/>
          </a:p>
        </c:txPr>
        <c:crossAx val="417586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87914578859465"/>
          <c:y val="7.3789370078740174E-2"/>
          <c:w val="0.29200393700787441"/>
          <c:h val="0.20536243631310791"/>
        </c:manualLayout>
      </c:layout>
      <c:overlay val="0"/>
      <c:txPr>
        <a:bodyPr/>
        <a:lstStyle/>
        <a:p>
          <a:pPr>
            <a:defRPr lang="en-US" b="1" baseline="0">
              <a:latin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Journal Papers</c:v>
                </c:pt>
                <c:pt idx="1">
                  <c:v>Papers in Conferences / Seminar</c:v>
                </c:pt>
                <c:pt idx="2">
                  <c:v>STC/Workshop Attended</c:v>
                </c:pt>
                <c:pt idx="3">
                  <c:v>Book Chapter</c:v>
                </c:pt>
                <c:pt idx="4">
                  <c:v>Books Authored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23</c:v>
                </c:pt>
                <c:pt idx="2">
                  <c:v>24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590952"/>
        <c:axId val="417583896"/>
      </c:barChart>
      <c:catAx>
        <c:axId val="417590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 b="1">
                <a:latin typeface="Cambria" pitchFamily="18" charset="0"/>
              </a:defRPr>
            </a:pPr>
            <a:endParaRPr lang="en-US"/>
          </a:p>
        </c:txPr>
        <c:crossAx val="417583896"/>
        <c:crosses val="autoZero"/>
        <c:auto val="1"/>
        <c:lblAlgn val="ctr"/>
        <c:lblOffset val="100"/>
        <c:noMultiLvlLbl val="0"/>
      </c:catAx>
      <c:valAx>
        <c:axId val="417583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b="1">
                <a:latin typeface="Cambria" pitchFamily="18" charset="0"/>
              </a:defRPr>
            </a:pPr>
            <a:endParaRPr lang="en-US"/>
          </a:p>
        </c:txPr>
        <c:crossAx val="417590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D570-EE9E-417E-A110-D520F846F37C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3F87-81B0-45E9-8F7E-A230504BA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8460-F354-4FE6-859A-3A9CC5A5F0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4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5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1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3F87-81B0-45E9-8F7E-A230504BA99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1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E613-6D2A-4EFA-B1CC-F9D502793DF8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CB8A-7A0E-4DBF-B384-297AE74F6EF8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BDB1-2984-48D1-9718-2661796EB967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3F70-7C4E-4C28-94EE-8A8B06016E5C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DAE8-3BA7-474B-9535-F657858EF5BA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F4F1-C3DE-4858-A234-91A8170C46DC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D50B-1A2C-4E68-AEDD-EB7E9AF0507C}" type="datetime1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C1-F8F3-47C1-82BD-49A39E9341B1}" type="datetime1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98C6-FB97-46B0-92D4-EC7C53B08645}" type="datetime1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45D8-DEDB-4C9A-9B53-2509973101B3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C69-3EEB-4BB2-AF9A-800FCEAE9CCC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7E54-1FC9-43EB-88A9-F7B051BA4032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Department of  Chemical Engineering, GGV, Bilaspur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9FA8-BF4F-4FC5-B883-490A009E9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6051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Department of Chemical Engineering</a:t>
            </a:r>
            <a:r>
              <a:rPr lang="en-US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School of Studies, Engineering &amp; Technology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Guru Ghasidas Vishwavidyalaya, Bilaspur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(A Central University)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January 2020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endParaRPr lang="en-US" sz="3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399" y="2743200"/>
            <a:ext cx="25212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6344" y="6449114"/>
            <a:ext cx="2133600" cy="365125"/>
          </a:xfrm>
        </p:spPr>
        <p:txBody>
          <a:bodyPr/>
          <a:lstStyle/>
          <a:p>
            <a:fld id="{637A9FA8-BF4F-4FC5-B883-490A009E93B6}" type="slidenum">
              <a:rPr lang="en-US" sz="1600" b="1" smtClean="0">
                <a:latin typeface="Cambria" panose="02040503050406030204" pitchFamily="18" charset="0"/>
              </a:rPr>
              <a:pPr/>
              <a:t>1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   TEACHING  LEARNING AND EVALUATION 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10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990600"/>
            <a:ext cx="877824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Conventional </a:t>
            </a:r>
            <a:r>
              <a:rPr lang="en-US" sz="2800" dirty="0">
                <a:latin typeface="Cambria" pitchFamily="18" charset="0"/>
              </a:rPr>
              <a:t>class room teaching using </a:t>
            </a:r>
            <a:r>
              <a:rPr lang="en-US" sz="2800" dirty="0" smtClean="0">
                <a:latin typeface="Cambria" pitchFamily="18" charset="0"/>
              </a:rPr>
              <a:t>blackboards as well use of semi smart class room</a:t>
            </a:r>
            <a:endParaRPr lang="en-US" sz="2800" dirty="0">
              <a:latin typeface="Cambria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Teaching </a:t>
            </a:r>
            <a:r>
              <a:rPr lang="en-US" sz="2800" dirty="0">
                <a:latin typeface="Cambria" pitchFamily="18" charset="0"/>
              </a:rPr>
              <a:t>with the help of multimedia </a:t>
            </a:r>
            <a:r>
              <a:rPr lang="en-US" sz="2800" dirty="0" smtClean="0">
                <a:latin typeface="Cambria" pitchFamily="18" charset="0"/>
              </a:rPr>
              <a:t>aids</a:t>
            </a:r>
          </a:p>
          <a:p>
            <a:pPr marL="285750" lvl="0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mbria" pitchFamily="18" charset="0"/>
              </a:rPr>
              <a:t>Hands on </a:t>
            </a:r>
            <a:r>
              <a:rPr lang="en-US" sz="2800" dirty="0" smtClean="0">
                <a:latin typeface="Cambria" pitchFamily="18" charset="0"/>
              </a:rPr>
              <a:t>laboratory  </a:t>
            </a:r>
            <a:r>
              <a:rPr lang="en-US" sz="2800" dirty="0">
                <a:latin typeface="Cambria" pitchFamily="18" charset="0"/>
              </a:rPr>
              <a:t>practice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Tutorials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Industrial visit </a:t>
            </a:r>
            <a:endParaRPr lang="en-US" sz="2800" dirty="0">
              <a:latin typeface="Cambria" pitchFamily="18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Students’ Seminars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latin typeface="Cambria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  TEACHING  LEARNING AND EVALUATION 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11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" y="1066800"/>
            <a:ext cx="893064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Continuous evaluation system in each semester by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Class Test, Mid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Sem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Exam and End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Examinations</a:t>
            </a:r>
          </a:p>
          <a:p>
            <a:pPr lvl="1" algn="just">
              <a:lnSpc>
                <a:spcPts val="2600"/>
              </a:lnSpc>
            </a:pPr>
            <a:endParaRPr lang="en-US" sz="2400" b="1" dirty="0" smtClean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1" algn="just">
              <a:lnSpc>
                <a:spcPts val="2600"/>
              </a:lnSpc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	 </a:t>
            </a:r>
          </a:p>
          <a:p>
            <a:pPr lvl="1" algn="just">
              <a:lnSpc>
                <a:spcPts val="2600"/>
              </a:lnSpc>
            </a:pPr>
            <a:endParaRPr lang="en-US" sz="2400" dirty="0">
              <a:latin typeface="Cambria" panose="02040503050406030204" pitchFamily="18" charset="0"/>
              <a:cs typeface="Times New Roman" pitchFamily="18" charset="0"/>
            </a:endParaRPr>
          </a:p>
          <a:p>
            <a:pPr lvl="1" algn="just">
              <a:lnSpc>
                <a:spcPts val="2600"/>
              </a:lnSpc>
            </a:pPr>
            <a:endParaRPr lang="en-US" sz="24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lvl="1" algn="just">
              <a:lnSpc>
                <a:spcPts val="2600"/>
              </a:lnSpc>
            </a:pPr>
            <a:endParaRPr lang="en-US" sz="2400" dirty="0">
              <a:latin typeface="Cambria" panose="02040503050406030204" pitchFamily="18" charset="0"/>
              <a:cs typeface="Times New Roman" pitchFamily="18" charset="0"/>
            </a:endParaRPr>
          </a:p>
          <a:p>
            <a:pPr lvl="1" algn="just">
              <a:lnSpc>
                <a:spcPts val="2600"/>
              </a:lnSpc>
            </a:pPr>
            <a:endParaRPr lang="en-US" sz="24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lvl="1" algn="just">
              <a:lnSpc>
                <a:spcPts val="2600"/>
              </a:lnSpc>
            </a:pPr>
            <a:endParaRPr lang="en-US" sz="24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573088" lvl="1" indent="-341313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Four weeks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Vocational Training </a:t>
            </a:r>
            <a:r>
              <a:rPr lang="en-US" sz="2400" dirty="0" smtClean="0">
                <a:latin typeface="Cambria" panose="02040503050406030204" pitchFamily="18" charset="0"/>
              </a:rPr>
              <a:t>at the end of Sixth semester is mandatory for each student.</a:t>
            </a:r>
          </a:p>
          <a:p>
            <a:pPr lvl="1" algn="just">
              <a:lnSpc>
                <a:spcPts val="26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6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6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6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10982"/>
              </p:ext>
            </p:extLst>
          </p:nvPr>
        </p:nvGraphicFramePr>
        <p:xfrm>
          <a:off x="639146" y="2362200"/>
          <a:ext cx="812385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654"/>
                <a:gridCol w="1626248"/>
                <a:gridCol w="1626248"/>
                <a:gridCol w="1269352"/>
                <a:gridCol w="1269352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Weightage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Internal Assessment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End </a:t>
                      </a:r>
                      <a:r>
                        <a:rPr lang="en-US" sz="2400" dirty="0" err="1" smtClean="0">
                          <a:latin typeface="Cambria" panose="02040503050406030204" pitchFamily="18" charset="0"/>
                        </a:rPr>
                        <a:t>Sem</a:t>
                      </a:r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 Exam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CBCS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AICTE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CBCS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AICTE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Theory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40%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30%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60%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70%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Practical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60%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Cambria" panose="02040503050406030204" pitchFamily="18" charset="0"/>
                        </a:rPr>
                        <a:t>60%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40%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40%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STUDENT FEED BACK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12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9906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1" indent="-287338" algn="just">
              <a:spcAft>
                <a:spcPts val="1200"/>
              </a:spcAft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3200" dirty="0" smtClean="0">
                <a:latin typeface="Cambria" pitchFamily="18" charset="0"/>
              </a:rPr>
              <a:t>Subject wise student </a:t>
            </a:r>
            <a:r>
              <a:rPr lang="en-US" sz="3200" dirty="0">
                <a:latin typeface="Cambria" pitchFamily="18" charset="0"/>
              </a:rPr>
              <a:t>f</a:t>
            </a:r>
            <a:r>
              <a:rPr lang="en-US" sz="3200" dirty="0" smtClean="0">
                <a:latin typeface="Cambria" pitchFamily="18" charset="0"/>
              </a:rPr>
              <a:t>eedback  is carried out confidentially by </a:t>
            </a:r>
            <a:r>
              <a:rPr lang="en-US" sz="3200" dirty="0">
                <a:latin typeface="Cambria" pitchFamily="18" charset="0"/>
              </a:rPr>
              <a:t>university authority in each </a:t>
            </a:r>
            <a:r>
              <a:rPr lang="en-US" sz="3200" dirty="0" smtClean="0">
                <a:latin typeface="Cambria" pitchFamily="18" charset="0"/>
              </a:rPr>
              <a:t>semester.</a:t>
            </a:r>
            <a:endParaRPr lang="en-US" sz="3200" dirty="0">
              <a:latin typeface="Cambria" pitchFamily="18" charset="0"/>
            </a:endParaRPr>
          </a:p>
          <a:p>
            <a:pPr marL="682625" lvl="1" indent="-287338" algn="just">
              <a:spcAft>
                <a:spcPts val="1200"/>
              </a:spcAft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3200" dirty="0">
                <a:latin typeface="Cambria" pitchFamily="18" charset="0"/>
              </a:rPr>
              <a:t>Based on the feedback from students, necessary improvement steps are taken.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FACULTY EVALUATION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13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9906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02353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n-US" sz="3200" dirty="0" smtClean="0">
                <a:latin typeface="Cambria" pitchFamily="18" charset="0"/>
              </a:rPr>
              <a:t>Faculty member </a:t>
            </a:r>
            <a:r>
              <a:rPr lang="en-US" sz="3200" dirty="0">
                <a:latin typeface="Cambria" pitchFamily="18" charset="0"/>
              </a:rPr>
              <a:t>submits self appraisal report at the end of each academic </a:t>
            </a:r>
            <a:r>
              <a:rPr lang="en-US" sz="3200" dirty="0" smtClean="0">
                <a:latin typeface="Cambria" pitchFamily="18" charset="0"/>
              </a:rPr>
              <a:t>session in the prescribed format supplied by University administration.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Grievance </a:t>
            </a:r>
            <a:r>
              <a:rPr lang="en-US" sz="40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Redressal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Mechanism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14</a:t>
            </a:fld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9906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66800"/>
            <a:ext cx="8610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0" indent="-2571750"/>
            <a:r>
              <a:rPr lang="en-US" sz="2400" b="1" dirty="0" smtClean="0">
                <a:latin typeface="Cambria" pitchFamily="18" charset="0"/>
              </a:rPr>
              <a:t>Mentoring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system</a:t>
            </a:r>
            <a:r>
              <a:rPr lang="en-US" sz="2400" dirty="0" smtClean="0">
                <a:latin typeface="Cambria" pitchFamily="18" charset="0"/>
              </a:rPr>
              <a:t> : Each faculty member is assigned as mentor for 15-20 students.</a:t>
            </a:r>
            <a:endParaRPr lang="en-US" sz="2400" strike="sngStrike" dirty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Cambria" pitchFamily="18" charset="0"/>
              </a:rPr>
              <a:t>Students grievances are addressed at different levels </a:t>
            </a:r>
            <a:r>
              <a:rPr lang="en-US" sz="2400" dirty="0" smtClean="0">
                <a:latin typeface="Cambria" pitchFamily="18" charset="0"/>
              </a:rPr>
              <a:t>: </a:t>
            </a:r>
            <a:endParaRPr lang="en-US" sz="2400" dirty="0">
              <a:latin typeface="Cambria" pitchFamily="18" charset="0"/>
            </a:endParaRPr>
          </a:p>
          <a:p>
            <a:pPr marL="1714500" lvl="3" indent="-5683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itchFamily="18" charset="0"/>
              </a:rPr>
              <a:t>Faculty in-charge </a:t>
            </a:r>
            <a:r>
              <a:rPr lang="en-US" sz="2400" dirty="0" smtClean="0">
                <a:latin typeface="Cambria" pitchFamily="18" charset="0"/>
              </a:rPr>
              <a:t>(Semester wise)</a:t>
            </a:r>
            <a:endParaRPr lang="en-US" sz="2400" dirty="0">
              <a:latin typeface="Cambria" pitchFamily="18" charset="0"/>
            </a:endParaRPr>
          </a:p>
          <a:p>
            <a:pPr marL="1714500" lvl="3" indent="-5683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itchFamily="18" charset="0"/>
              </a:rPr>
              <a:t>Head of the department</a:t>
            </a:r>
          </a:p>
          <a:p>
            <a:pPr marL="1714500" lvl="3" indent="-5683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itchFamily="18" charset="0"/>
              </a:rPr>
              <a:t>Disciplinary committee member</a:t>
            </a:r>
          </a:p>
          <a:p>
            <a:pPr marL="1714500" lvl="3" indent="-5683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Assistant Dean Students’ Welfare (ADSW)</a:t>
            </a:r>
          </a:p>
          <a:p>
            <a:pPr marL="1714500" lvl="3" indent="-5683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itchFamily="18" charset="0"/>
              </a:rPr>
              <a:t>Dean </a:t>
            </a:r>
            <a:r>
              <a:rPr lang="en-US" sz="2400" dirty="0" smtClean="0">
                <a:latin typeface="Cambria" pitchFamily="18" charset="0"/>
              </a:rPr>
              <a:t>School of Studies</a:t>
            </a:r>
          </a:p>
          <a:p>
            <a:pPr marL="1714500" lvl="3" indent="-5683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itchFamily="18" charset="0"/>
              </a:rPr>
              <a:t>Dean Students’ Welfare </a:t>
            </a:r>
            <a:r>
              <a:rPr lang="en-US" sz="2400" dirty="0" smtClean="0">
                <a:latin typeface="Cambria" pitchFamily="18" charset="0"/>
              </a:rPr>
              <a:t>(DSW)</a:t>
            </a:r>
          </a:p>
          <a:p>
            <a:pPr marL="1714500" lvl="3" indent="-5683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Higher authorities of University Management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LIBRARY FACILITIES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15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06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0" marR="0" lvl="4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Times New Roman" pitchFamily="18" charset="0"/>
            </a:endParaRPr>
          </a:p>
          <a:p>
            <a:pPr marL="344488" marR="0" lvl="4" indent="4048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rPr>
              <a:t>Central Library (Common facility)</a:t>
            </a:r>
          </a:p>
          <a:p>
            <a:pPr marL="344488" marR="0" lvl="4" indent="4048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Institutional Library</a:t>
            </a:r>
          </a:p>
          <a:p>
            <a:pPr marL="801688" lvl="5" indent="404813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Text Books  	: 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  2057</a:t>
            </a:r>
          </a:p>
          <a:p>
            <a:pPr marL="801688" lvl="5" indent="404813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Reference Books	:     120</a:t>
            </a:r>
          </a:p>
          <a:p>
            <a:pPr marL="736600" lvl="8" indent="-449263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Journals</a:t>
            </a:r>
          </a:p>
          <a:p>
            <a:pPr marL="1201738" lvl="8" indent="-341313" algn="just">
              <a:spcBef>
                <a:spcPct val="20000"/>
              </a:spcBef>
              <a:buFont typeface="Wingdings" pitchFamily="2" charset="2"/>
              <a:buChar char="§"/>
              <a:tabLst>
                <a:tab pos="2338388" algn="l"/>
              </a:tabLst>
              <a:defRPr/>
            </a:pP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Online 	 		:  Springer, Cambridge University, 			     Press, 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Emerald,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Blackwell,   			     Taylor &amp; Francis, Elsevier	etc. </a:t>
            </a:r>
          </a:p>
          <a:p>
            <a:pPr marL="344488" marR="0" lvl="4" indent="4048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LABORATORY FACILITIES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16</a:t>
            </a:fld>
            <a:endParaRPr lang="en-US" b="1" dirty="0">
              <a:latin typeface="Cambria" panose="020405030504060302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03462"/>
              </p:ext>
            </p:extLst>
          </p:nvPr>
        </p:nvGraphicFramePr>
        <p:xfrm>
          <a:off x="381000" y="1143000"/>
          <a:ext cx="5638800" cy="5105397"/>
        </p:xfrm>
        <a:graphic>
          <a:graphicData uri="http://schemas.openxmlformats.org/drawingml/2006/table">
            <a:tbl>
              <a:tblPr/>
              <a:tblGrid>
                <a:gridCol w="5638800"/>
              </a:tblGrid>
              <a:tr h="464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Name of </a:t>
                      </a:r>
                      <a:r>
                        <a:rPr lang="en-US" sz="1800" b="1" dirty="0" smtClean="0">
                          <a:latin typeface="Cambria"/>
                          <a:ea typeface="Calibri"/>
                          <a:cs typeface="Times New Roman"/>
                        </a:rPr>
                        <a:t>Laboratory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Basic Chemical Engineering Lab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Fluid Mechanics Lab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Mechanical Operation  Lab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Chemical Engineering Computational Lab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Heat Transfer Lab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Mass Transfer Lab (I &amp; II)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Process Control Lab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Chemical Reaction Engineering Lab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Fuel Combustion Engineering  Technology Lab </a:t>
                      </a: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mbria"/>
                          <a:ea typeface="Calibri"/>
                          <a:cs typeface="Times New Roman"/>
                        </a:rPr>
                        <a:t>Instrumentation Lab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13" y="1085056"/>
            <a:ext cx="2592287" cy="255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F:\Photos\DSC_5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26" y="3985679"/>
            <a:ext cx="2592287" cy="23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97825" y="762000"/>
            <a:ext cx="259228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920000"/>
                </a:solidFill>
                <a:latin typeface="Cambria" pitchFamily="18" charset="0"/>
              </a:rPr>
              <a:t>Mass Transfer Lab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7825" y="3640161"/>
            <a:ext cx="259228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IN" dirty="0">
                <a:solidFill>
                  <a:srgbClr val="920000"/>
                </a:solidFill>
                <a:latin typeface="Cambria" pitchFamily="18" charset="0"/>
              </a:rPr>
              <a:t>Process Control </a:t>
            </a:r>
            <a:r>
              <a:rPr lang="en-IN" dirty="0" smtClean="0">
                <a:solidFill>
                  <a:srgbClr val="920000"/>
                </a:solidFill>
                <a:latin typeface="Cambria" pitchFamily="18" charset="0"/>
              </a:rPr>
              <a:t>Lab</a:t>
            </a:r>
            <a:endParaRPr lang="en-IN" dirty="0">
              <a:solidFill>
                <a:srgbClr val="920000"/>
              </a:solidFill>
              <a:latin typeface="Cambria" pitchFamily="18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LIST OF MAJOR EQUIPMENTS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17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6700" y="9144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Gas Chromatograph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UV- Spectrophotometer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Distillation Unit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Heat Exchangers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BOD Incubator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Process Control </a:t>
            </a:r>
            <a:r>
              <a:rPr lang="en-US" sz="2200" dirty="0" err="1" smtClean="0">
                <a:latin typeface="Cambria" pitchFamily="18" charset="0"/>
              </a:rPr>
              <a:t>Equipments</a:t>
            </a:r>
            <a:endParaRPr lang="en-US" sz="2200" dirty="0" smtClean="0">
              <a:latin typeface="Cambria" pitchFamily="18" charset="0"/>
            </a:endParaRP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Interacting and Non-interacting system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Ion Exchange Equipment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Batch &amp; Continuous reactors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Fluidized Bed Apparatus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Tray Dryer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Packed Bed Dryer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Absorption Unit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Size Reduction Equipments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Cambria" pitchFamily="18" charset="0"/>
              </a:rPr>
              <a:t>Humidification &amp; Dehumidification Apparatus</a:t>
            </a:r>
          </a:p>
          <a:p>
            <a:pPr marL="914400" lvl="3" indent="-914400" algn="just">
              <a:buFont typeface="Wingdings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Hot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Air Oven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MAJOR EQUIPMENTS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18</a:t>
            </a:fld>
            <a:endParaRPr lang="en-US" sz="1600" b="1">
              <a:latin typeface="Cambria" panose="02040503050406030204" pitchFamily="18" charset="0"/>
            </a:endParaRPr>
          </a:p>
        </p:txBody>
      </p:sp>
      <p:pic>
        <p:nvPicPr>
          <p:cNvPr id="11" name="Content Placeholder 3" descr="D:\ChESS\Pics\DSC_583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40368"/>
            <a:ext cx="2743200" cy="4724400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D:\ChESS\Pics\DSC_5832.JPG"/>
          <p:cNvPicPr/>
          <p:nvPr/>
        </p:nvPicPr>
        <p:blipFill>
          <a:blip r:embed="rId4" cstate="print"/>
          <a:srcRect b="-304"/>
          <a:stretch>
            <a:fillRect/>
          </a:stretch>
        </p:blipFill>
        <p:spPr bwMode="auto">
          <a:xfrm>
            <a:off x="316809" y="1065768"/>
            <a:ext cx="2807391" cy="2209800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053068"/>
            <a:ext cx="2743200" cy="2057400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" descr="C:\Users\chem\Desktop\Annual Report\BOD Incuba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770868"/>
            <a:ext cx="2743200" cy="2057401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57200" y="32501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Fluidized Bed Dryer</a:t>
            </a:r>
            <a:endParaRPr lang="en-US" b="1" dirty="0">
              <a:solidFill>
                <a:srgbClr val="920000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00" y="5879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Gas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Chromatograph</a:t>
            </a:r>
            <a:endParaRPr lang="en-US" b="1" dirty="0">
              <a:solidFill>
                <a:srgbClr val="920000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58663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Distillation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Column</a:t>
            </a:r>
            <a:endParaRPr lang="en-US" b="1" dirty="0">
              <a:solidFill>
                <a:srgbClr val="920000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58663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BOD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Incubator</a:t>
            </a:r>
            <a:endParaRPr lang="en-US" b="1" dirty="0">
              <a:solidFill>
                <a:srgbClr val="920000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309776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UV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Spectrometer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>
                <a:solidFill>
                  <a:srgbClr val="920000"/>
                </a:solidFill>
                <a:latin typeface="Cambria" pitchFamily="18" charset="0"/>
              </a:rPr>
              <a:t>Photometer</a:t>
            </a:r>
            <a:endParaRPr lang="en-US" b="1" dirty="0">
              <a:solidFill>
                <a:srgbClr val="920000"/>
              </a:solidFill>
              <a:latin typeface="Cambria" pitchFamily="18" charset="0"/>
            </a:endParaRPr>
          </a:p>
        </p:txBody>
      </p:sp>
      <p:pic>
        <p:nvPicPr>
          <p:cNvPr id="22" name="Picture 58" descr="D:\Lab Photographs\101MSDCF\DSC00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09" y="3619501"/>
            <a:ext cx="2807391" cy="2208768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1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MAJOR EQUIPMENTS  contd.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19</a:t>
            </a:fld>
            <a:endParaRPr lang="en-US" sz="1600" b="1">
              <a:latin typeface="Cambria" panose="02040503050406030204" pitchFamily="18" charset="0"/>
            </a:endParaRPr>
          </a:p>
        </p:txBody>
      </p:sp>
      <p:pic>
        <p:nvPicPr>
          <p:cNvPr id="11" name="Picture 4" descr="D:\ChESS\Pics\DSCN010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1066799" y="304801"/>
            <a:ext cx="2514601" cy="4038600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2" name="Picture 6" descr="D:\ChESS\Pics\DSCN012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79219" y="1066800"/>
            <a:ext cx="4059981" cy="2514605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" name="Picture 2" descr="G:\Lab Photographs\101MSDCF\DSC00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19" y="3867151"/>
            <a:ext cx="4059981" cy="2368549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ab Photographs\101MSDCF\DSC003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0"/>
            <a:ext cx="4038601" cy="2425700"/>
          </a:xfrm>
          <a:prstGeom prst="roundRect">
            <a:avLst>
              <a:gd name="adj" fmla="val 16667"/>
            </a:avLst>
          </a:prstGeom>
          <a:ln w="38100"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398" y="3212068"/>
            <a:ext cx="29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CSTR / Mixed Flow reactor</a:t>
            </a:r>
            <a:endParaRPr lang="en-US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" y="5879068"/>
            <a:ext cx="291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Temperature Controller</a:t>
            </a:r>
            <a:endParaRPr lang="en-US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307717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Flash Distillation</a:t>
            </a:r>
            <a:endParaRPr lang="en-US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82346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FFFF00"/>
                </a:solidFill>
                <a:latin typeface="Cambria" pitchFamily="18" charset="0"/>
              </a:rPr>
              <a:t>Venturi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, Orifice and </a:t>
            </a:r>
            <a:r>
              <a:rPr lang="en-US" b="1" dirty="0" err="1" smtClean="0">
                <a:solidFill>
                  <a:srgbClr val="FFFF00"/>
                </a:solidFill>
                <a:latin typeface="Cambria" pitchFamily="18" charset="0"/>
              </a:rPr>
              <a:t>Rotameter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VISION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solidFill>
                  <a:schemeClr val="tx1"/>
                </a:solidFill>
                <a:latin typeface="Cambria" panose="02040503050406030204" pitchFamily="18" charset="0"/>
              </a:rPr>
              <a:pPr/>
              <a:t>2</a:t>
            </a:fld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19200"/>
            <a:ext cx="8763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lnSpc>
                <a:spcPts val="5500"/>
              </a:lnSpc>
            </a:pPr>
            <a:r>
              <a:rPr lang="en-US" altLang="en-US" sz="3600" b="1" dirty="0" smtClean="0">
                <a:solidFill>
                  <a:srgbClr val="640000"/>
                </a:solidFill>
                <a:latin typeface="Cambria" panose="02040503050406030204" pitchFamily="18" charset="0"/>
                <a:ea typeface="+mj-ea"/>
                <a:cs typeface="+mj-cs"/>
              </a:rPr>
              <a:t>The vision</a:t>
            </a:r>
            <a:r>
              <a:rPr lang="en-US" altLang="en-US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mbria" pitchFamily="18" charset="0"/>
              </a:rPr>
              <a:t>of the department is to establish itself as one of the best study center of </a:t>
            </a:r>
            <a:r>
              <a:rPr lang="en-US" altLang="en-US" sz="3600" b="1" dirty="0">
                <a:solidFill>
                  <a:srgbClr val="640000"/>
                </a:solidFill>
                <a:latin typeface="Cambria" panose="02040503050406030204" pitchFamily="18" charset="0"/>
                <a:ea typeface="+mj-ea"/>
                <a:cs typeface="+mj-cs"/>
              </a:rPr>
              <a:t>Chemical Engineering </a:t>
            </a:r>
            <a:r>
              <a:rPr lang="en-US" altLang="en-US" sz="3600" dirty="0">
                <a:solidFill>
                  <a:srgbClr val="002060"/>
                </a:solidFill>
                <a:latin typeface="Cambria" pitchFamily="18" charset="0"/>
              </a:rPr>
              <a:t>with a focus on cutting edge technology research and to produce best Chemical Engineers to cater the </a:t>
            </a:r>
            <a:r>
              <a:rPr lang="en-US" altLang="en-US" sz="3600" dirty="0" smtClean="0">
                <a:solidFill>
                  <a:srgbClr val="002060"/>
                </a:solidFill>
                <a:latin typeface="Cambria" pitchFamily="18" charset="0"/>
              </a:rPr>
              <a:t>needs </a:t>
            </a:r>
            <a:r>
              <a:rPr lang="en-US" altLang="en-US" sz="3600" dirty="0">
                <a:solidFill>
                  <a:srgbClr val="002060"/>
                </a:solidFill>
                <a:latin typeface="Cambria" pitchFamily="18" charset="0"/>
              </a:rPr>
              <a:t>of </a:t>
            </a:r>
            <a:r>
              <a:rPr lang="en-US" altLang="en-US" sz="3600" dirty="0" smtClean="0">
                <a:solidFill>
                  <a:srgbClr val="002060"/>
                </a:solidFill>
                <a:latin typeface="Cambria" pitchFamily="18" charset="0"/>
              </a:rPr>
              <a:t> the society</a:t>
            </a:r>
            <a:r>
              <a:rPr lang="en-US" altLang="en-US" sz="36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THRUST  AREAS FOR RESEARCH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20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0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lvl="3" indent="-914400" algn="just">
              <a:lnSpc>
                <a:spcPts val="5000"/>
              </a:lnSpc>
              <a:buFont typeface="Wingdings" pitchFamily="2" charset="2"/>
              <a:buChar char="q"/>
              <a:defRPr/>
            </a:pPr>
            <a:r>
              <a:rPr lang="en-US" sz="3200" dirty="0">
                <a:latin typeface="Cambria" pitchFamily="18" charset="0"/>
              </a:rPr>
              <a:t> Fluidization Engineering </a:t>
            </a:r>
          </a:p>
          <a:p>
            <a:pPr marL="914400" lvl="3" indent="-914400" algn="just">
              <a:lnSpc>
                <a:spcPts val="5000"/>
              </a:lnSpc>
              <a:buFont typeface="Wingdings" pitchFamily="2" charset="2"/>
              <a:buChar char="q"/>
              <a:defRPr/>
            </a:pPr>
            <a:r>
              <a:rPr lang="en-US" sz="3200" dirty="0">
                <a:latin typeface="Cambria" pitchFamily="18" charset="0"/>
              </a:rPr>
              <a:t> Catalysis</a:t>
            </a:r>
          </a:p>
          <a:p>
            <a:pPr marL="914400" lvl="3" indent="-914400" algn="just">
              <a:lnSpc>
                <a:spcPts val="5000"/>
              </a:lnSpc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Cambria" pitchFamily="18" charset="0"/>
              </a:rPr>
              <a:t>Reactive Separation &amp; Extraction</a:t>
            </a:r>
          </a:p>
          <a:p>
            <a:pPr marL="914400" lvl="3" indent="-914400" algn="just">
              <a:lnSpc>
                <a:spcPts val="5000"/>
              </a:lnSpc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Cambria" pitchFamily="18" charset="0"/>
              </a:rPr>
              <a:t>Membrane Separation</a:t>
            </a:r>
            <a:endParaRPr lang="en-US" sz="3200" dirty="0">
              <a:latin typeface="Cambria" pitchFamily="18" charset="0"/>
            </a:endParaRPr>
          </a:p>
          <a:p>
            <a:pPr marL="914400" lvl="3" indent="-914400" algn="just">
              <a:lnSpc>
                <a:spcPts val="5000"/>
              </a:lnSpc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Cambria" pitchFamily="18" charset="0"/>
              </a:rPr>
              <a:t>Water Purification</a:t>
            </a:r>
            <a:endParaRPr lang="en-US" sz="3200" dirty="0">
              <a:latin typeface="Cambria" pitchFamily="18" charset="0"/>
            </a:endParaRPr>
          </a:p>
          <a:p>
            <a:pPr marL="914400" lvl="3" indent="-914400" algn="just">
              <a:lnSpc>
                <a:spcPts val="5000"/>
              </a:lnSpc>
              <a:buFont typeface="Wingdings" pitchFamily="2" charset="2"/>
              <a:buChar char="q"/>
              <a:defRPr/>
            </a:pP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Adsorption and Process Intensification</a:t>
            </a:r>
            <a:endParaRPr lang="en-US" sz="3200" dirty="0">
              <a:latin typeface="Cambria" pitchFamily="18" charset="0"/>
            </a:endParaRPr>
          </a:p>
          <a:p>
            <a:pPr marL="1023938" lvl="3" indent="-1023938" algn="just"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Cambria" pitchFamily="18" charset="0"/>
              </a:rPr>
              <a:t>Computer </a:t>
            </a:r>
            <a:r>
              <a:rPr lang="en-US" sz="3200" dirty="0">
                <a:latin typeface="Cambria" pitchFamily="18" charset="0"/>
              </a:rPr>
              <a:t>Added Process &amp; Equipment </a:t>
            </a:r>
            <a:r>
              <a:rPr lang="en-US" sz="3200" dirty="0" smtClean="0">
                <a:latin typeface="Cambria" pitchFamily="18" charset="0"/>
              </a:rPr>
              <a:t> Design</a:t>
            </a:r>
          </a:p>
          <a:p>
            <a:pPr marL="1023938" lvl="3" indent="-1023938" algn="just"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Cambria" pitchFamily="18" charset="0"/>
              </a:rPr>
              <a:t>Modeling and Simulation</a:t>
            </a:r>
            <a:endParaRPr lang="en-US" sz="3200" dirty="0"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41248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RESEARCH 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PUBLICATIONS OVERVIEW</a:t>
            </a:r>
            <a:endParaRPr lang="en-US" sz="3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21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84912"/>
            <a:ext cx="8778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endParaRPr lang="en-US" sz="2400" dirty="0">
              <a:latin typeface="Cambria" panose="02040503050406030204" pitchFamily="18" charset="0"/>
            </a:endParaRPr>
          </a:p>
          <a:p>
            <a:pPr lvl="0" algn="just"/>
            <a:endParaRPr lang="en-US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16680775"/>
              </p:ext>
            </p:extLst>
          </p:nvPr>
        </p:nvGraphicFramePr>
        <p:xfrm>
          <a:off x="610448" y="1143000"/>
          <a:ext cx="8000152" cy="509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RESEARCH  PUBLICATIONS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22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84912"/>
            <a:ext cx="87782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US" sz="2400" b="1" dirty="0" smtClean="0">
                <a:latin typeface="Cambria" panose="02040503050406030204" pitchFamily="18" charset="0"/>
              </a:rPr>
              <a:t>R</a:t>
            </a:r>
            <a:r>
              <a:rPr lang="en-US" sz="2400" b="1" dirty="0">
                <a:latin typeface="Cambria" panose="02040503050406030204" pitchFamily="18" charset="0"/>
              </a:rPr>
              <a:t>. S. Thakur</a:t>
            </a:r>
            <a:r>
              <a:rPr lang="en-US" sz="2400" dirty="0">
                <a:latin typeface="Cambria" panose="02040503050406030204" pitchFamily="18" charset="0"/>
              </a:rPr>
              <a:t>, N. </a:t>
            </a:r>
            <a:r>
              <a:rPr lang="en-US" sz="2400" dirty="0" err="1" smtClean="0">
                <a:latin typeface="Cambria" panose="02040503050406030204" pitchFamily="18" charset="0"/>
              </a:rPr>
              <a:t>Kaistha</a:t>
            </a:r>
            <a:r>
              <a:rPr lang="en-US" sz="2400" dirty="0" smtClean="0">
                <a:latin typeface="Cambria" panose="02040503050406030204" pitchFamily="18" charset="0"/>
              </a:rPr>
              <a:t> and </a:t>
            </a:r>
            <a:r>
              <a:rPr lang="en-US" sz="2400" dirty="0">
                <a:latin typeface="Cambria" panose="02040503050406030204" pitchFamily="18" charset="0"/>
              </a:rPr>
              <a:t>D.P. Rao; </a:t>
            </a:r>
            <a:r>
              <a:rPr lang="en-US" sz="2400" dirty="0" smtClean="0">
                <a:latin typeface="Cambria" panose="02040503050406030204" pitchFamily="18" charset="0"/>
              </a:rPr>
              <a:t>“Novel single-bed and twin-bed pressure swing adsorption systems” </a:t>
            </a:r>
            <a:r>
              <a:rPr lang="en-US" sz="2400" b="1" dirty="0" smtClean="0">
                <a:latin typeface="Cambria" panose="02040503050406030204" pitchFamily="18" charset="0"/>
              </a:rPr>
              <a:t>Chemical Engineering and Processing: Process Intensification</a:t>
            </a:r>
            <a:r>
              <a:rPr lang="en-US" sz="2400" dirty="0" smtClean="0"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2015</a:t>
            </a:r>
            <a:r>
              <a:rPr lang="en-US" sz="2400" dirty="0" smtClean="0">
                <a:latin typeface="Cambria" panose="02040503050406030204" pitchFamily="18" charset="0"/>
              </a:rPr>
              <a:t>, 165-174.</a:t>
            </a:r>
          </a:p>
          <a:p>
            <a:pPr marL="45720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IN" sz="2400" dirty="0" smtClean="0">
                <a:latin typeface="Cambria" panose="02040503050406030204" pitchFamily="18" charset="0"/>
              </a:rPr>
              <a:t>P. </a:t>
            </a:r>
            <a:r>
              <a:rPr lang="en-IN" sz="2400" dirty="0" err="1">
                <a:latin typeface="Cambria" panose="02040503050406030204" pitchFamily="18" charset="0"/>
              </a:rPr>
              <a:t>Debashri</a:t>
            </a:r>
            <a:r>
              <a:rPr lang="en-IN" sz="2400" dirty="0">
                <a:latin typeface="Cambria" panose="02040503050406030204" pitchFamily="18" charset="0"/>
              </a:rPr>
              <a:t>, </a:t>
            </a:r>
            <a:r>
              <a:rPr lang="en-IN" sz="2400" b="1" dirty="0" smtClean="0">
                <a:latin typeface="Cambria" panose="02040503050406030204" pitchFamily="18" charset="0"/>
              </a:rPr>
              <a:t>R. S. Thakur</a:t>
            </a:r>
            <a:r>
              <a:rPr lang="en-IN" sz="2400" dirty="0">
                <a:latin typeface="Cambria" panose="02040503050406030204" pitchFamily="18" charset="0"/>
              </a:rPr>
              <a:t>, and </a:t>
            </a:r>
            <a:r>
              <a:rPr lang="en-IN" sz="2400" dirty="0" smtClean="0">
                <a:latin typeface="Cambria" panose="02040503050406030204" pitchFamily="18" charset="0"/>
              </a:rPr>
              <a:t>P. K. </a:t>
            </a:r>
            <a:r>
              <a:rPr lang="en-IN" sz="2400" dirty="0" err="1" smtClean="0">
                <a:latin typeface="Cambria" panose="02040503050406030204" pitchFamily="18" charset="0"/>
              </a:rPr>
              <a:t>Chaudhari</a:t>
            </a:r>
            <a:r>
              <a:rPr lang="en-IN" sz="2400" dirty="0" smtClean="0">
                <a:latin typeface="Cambria" panose="02040503050406030204" pitchFamily="18" charset="0"/>
              </a:rPr>
              <a:t>; </a:t>
            </a:r>
            <a:r>
              <a:rPr lang="en-IN" sz="2400" dirty="0">
                <a:latin typeface="Cambria" panose="02040503050406030204" pitchFamily="18" charset="0"/>
              </a:rPr>
              <a:t>"Simulation of </a:t>
            </a:r>
            <a:r>
              <a:rPr lang="en-IN" sz="2400" dirty="0" smtClean="0">
                <a:latin typeface="Cambria" panose="02040503050406030204" pitchFamily="18" charset="0"/>
              </a:rPr>
              <a:t>FCC riser </a:t>
            </a:r>
            <a:r>
              <a:rPr lang="en-IN" sz="2400" dirty="0">
                <a:latin typeface="Cambria" panose="02040503050406030204" pitchFamily="18" charset="0"/>
              </a:rPr>
              <a:t>reactor using five </a:t>
            </a:r>
            <a:r>
              <a:rPr lang="en-IN" sz="2400" dirty="0" smtClean="0">
                <a:latin typeface="Cambria" panose="02040503050406030204" pitchFamily="18" charset="0"/>
              </a:rPr>
              <a:t>lump model</a:t>
            </a:r>
            <a:r>
              <a:rPr lang="en-IN" sz="2400" dirty="0">
                <a:latin typeface="Cambria" panose="02040503050406030204" pitchFamily="18" charset="0"/>
              </a:rPr>
              <a:t>." </a:t>
            </a:r>
            <a:r>
              <a:rPr lang="en-IN" sz="2400" b="1" dirty="0" smtClean="0">
                <a:latin typeface="Cambria" panose="02040503050406030204" pitchFamily="18" charset="0"/>
              </a:rPr>
              <a:t>International Journal of </a:t>
            </a:r>
            <a:r>
              <a:rPr lang="en-IN" sz="2400" b="1" dirty="0" err="1" smtClean="0">
                <a:latin typeface="Cambria" panose="02040503050406030204" pitchFamily="18" charset="0"/>
              </a:rPr>
              <a:t>ChemTech</a:t>
            </a:r>
            <a:r>
              <a:rPr lang="en-IN" sz="2400" b="1" dirty="0" smtClean="0">
                <a:latin typeface="Cambria" panose="02040503050406030204" pitchFamily="18" charset="0"/>
              </a:rPr>
              <a:t> Research</a:t>
            </a:r>
            <a:r>
              <a:rPr lang="en-IN" sz="2400" dirty="0" smtClean="0">
                <a:latin typeface="Cambria" panose="02040503050406030204" pitchFamily="18" charset="0"/>
              </a:rPr>
              <a:t>,</a:t>
            </a:r>
            <a:r>
              <a:rPr lang="en-IN" sz="2400" b="1" dirty="0">
                <a:latin typeface="Cambria" panose="02040503050406030204" pitchFamily="18" charset="0"/>
              </a:rPr>
              <a:t> </a:t>
            </a:r>
            <a:r>
              <a:rPr lang="en-IN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2015</a:t>
            </a:r>
            <a:r>
              <a:rPr lang="en-IN" sz="2400" dirty="0" smtClean="0">
                <a:latin typeface="Cambria" panose="02040503050406030204" pitchFamily="18" charset="0"/>
              </a:rPr>
              <a:t>, </a:t>
            </a:r>
            <a:r>
              <a:rPr lang="en-IN" sz="2400" dirty="0">
                <a:latin typeface="Cambria" panose="02040503050406030204" pitchFamily="18" charset="0"/>
              </a:rPr>
              <a:t>750-758.</a:t>
            </a:r>
            <a:endParaRPr lang="en-US" sz="2400" dirty="0">
              <a:latin typeface="Cambria" panose="020405030504060302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IN" sz="2400" dirty="0" smtClean="0">
                <a:latin typeface="Cambria" panose="02040503050406030204" pitchFamily="18" charset="0"/>
              </a:rPr>
              <a:t>V.  V. </a:t>
            </a:r>
            <a:r>
              <a:rPr lang="en-IN" sz="2400" dirty="0" err="1" smtClean="0">
                <a:latin typeface="Cambria" panose="02040503050406030204" pitchFamily="18" charset="0"/>
              </a:rPr>
              <a:t>Desmukh</a:t>
            </a:r>
            <a:r>
              <a:rPr lang="en-IN" sz="2400" dirty="0">
                <a:latin typeface="Cambria" panose="02040503050406030204" pitchFamily="18" charset="0"/>
              </a:rPr>
              <a:t>, </a:t>
            </a:r>
            <a:r>
              <a:rPr lang="en-IN" sz="2400" b="1" dirty="0" smtClean="0">
                <a:latin typeface="Cambria" panose="02040503050406030204" pitchFamily="18" charset="0"/>
              </a:rPr>
              <a:t>N. </a:t>
            </a:r>
            <a:r>
              <a:rPr lang="en-IN" sz="2400" b="1" dirty="0" err="1" smtClean="0">
                <a:latin typeface="Cambria" panose="02040503050406030204" pitchFamily="18" charset="0"/>
              </a:rPr>
              <a:t>Chandraker</a:t>
            </a:r>
            <a:r>
              <a:rPr lang="en-IN" sz="2400" dirty="0" smtClean="0">
                <a:latin typeface="Cambria" panose="02040503050406030204" pitchFamily="18" charset="0"/>
              </a:rPr>
              <a:t>, R. S. Thakur and A. K. </a:t>
            </a:r>
            <a:r>
              <a:rPr lang="en-IN" sz="2400" dirty="0" err="1" smtClean="0">
                <a:latin typeface="Cambria" panose="02040503050406030204" pitchFamily="18" charset="0"/>
              </a:rPr>
              <a:t>Chandrakar</a:t>
            </a:r>
            <a:r>
              <a:rPr lang="en-IN" sz="2400" dirty="0" smtClean="0">
                <a:latin typeface="Cambria" panose="02040503050406030204" pitchFamily="18" charset="0"/>
              </a:rPr>
              <a:t>; “Analysis </a:t>
            </a:r>
            <a:r>
              <a:rPr lang="en-IN" sz="2400" dirty="0">
                <a:latin typeface="Cambria" panose="02040503050406030204" pitchFamily="18" charset="0"/>
              </a:rPr>
              <a:t>of moisture content of pulses pellets using fluidized bed </a:t>
            </a:r>
            <a:r>
              <a:rPr lang="en-IN" sz="2400" dirty="0" smtClean="0">
                <a:latin typeface="Cambria" panose="02040503050406030204" pitchFamily="18" charset="0"/>
              </a:rPr>
              <a:t>dryer” </a:t>
            </a:r>
            <a:r>
              <a:rPr lang="en-IN" sz="2400" b="1" dirty="0">
                <a:latin typeface="Cambria" panose="02040503050406030204" pitchFamily="18" charset="0"/>
              </a:rPr>
              <a:t>Journal of Chemical and Pharmaceutical Research, </a:t>
            </a:r>
            <a:r>
              <a:rPr lang="en-IN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2015</a:t>
            </a:r>
            <a:r>
              <a:rPr lang="en-IN" sz="2400" dirty="0" smtClean="0">
                <a:latin typeface="Cambria" panose="02040503050406030204" pitchFamily="18" charset="0"/>
              </a:rPr>
              <a:t>, </a:t>
            </a:r>
            <a:r>
              <a:rPr lang="en-IN" sz="2400" dirty="0">
                <a:latin typeface="Cambria" panose="02040503050406030204" pitchFamily="18" charset="0"/>
              </a:rPr>
              <a:t> </a:t>
            </a:r>
            <a:r>
              <a:rPr lang="en-IN" sz="2400" dirty="0" smtClean="0">
                <a:latin typeface="Cambria" panose="02040503050406030204" pitchFamily="18" charset="0"/>
              </a:rPr>
              <a:t>7(6</a:t>
            </a:r>
            <a:r>
              <a:rPr lang="en-IN" sz="2400" dirty="0">
                <a:latin typeface="Cambria" panose="02040503050406030204" pitchFamily="18" charset="0"/>
              </a:rPr>
              <a:t>), 447-451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lvl="0" algn="just"/>
            <a:endParaRPr lang="en-US" sz="2400" dirty="0">
              <a:latin typeface="Cambria" panose="02040503050406030204" pitchFamily="18" charset="0"/>
            </a:endParaRPr>
          </a:p>
          <a:p>
            <a:pPr lvl="0" algn="just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4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RESEARCH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PUBLICATIONS 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23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954" y="945445"/>
            <a:ext cx="873229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 algn="just">
              <a:spcAft>
                <a:spcPts val="2400"/>
              </a:spcAft>
            </a:pPr>
            <a:r>
              <a:rPr lang="en-US" sz="2400" b="1" dirty="0">
                <a:latin typeface="Cambria" panose="02040503050406030204" pitchFamily="18" charset="0"/>
              </a:rPr>
              <a:t>4</a:t>
            </a:r>
            <a:r>
              <a:rPr lang="en-US" sz="2400" b="1" dirty="0" smtClean="0">
                <a:latin typeface="Cambria" panose="02040503050406030204" pitchFamily="18" charset="0"/>
              </a:rPr>
              <a:t>. A. Jain </a:t>
            </a:r>
            <a:r>
              <a:rPr lang="en-US" sz="2400" dirty="0" smtClean="0">
                <a:latin typeface="Cambria" panose="02040503050406030204" pitchFamily="18" charset="0"/>
              </a:rPr>
              <a:t>and S. De; </a:t>
            </a:r>
            <a:r>
              <a:rPr lang="en-US" sz="2400" b="1" dirty="0" smtClean="0">
                <a:latin typeface="Cambria" panose="02040503050406030204" pitchFamily="18" charset="0"/>
              </a:rPr>
              <a:t>“</a:t>
            </a:r>
            <a:r>
              <a:rPr lang="en-US" sz="2400" dirty="0" smtClean="0">
                <a:latin typeface="Cambria" panose="02040503050406030204" pitchFamily="18" charset="0"/>
              </a:rPr>
              <a:t>Aqueous </a:t>
            </a:r>
            <a:r>
              <a:rPr lang="en-US" sz="2400" dirty="0">
                <a:latin typeface="Cambria" panose="02040503050406030204" pitchFamily="18" charset="0"/>
              </a:rPr>
              <a:t>extraction of bitter gourd (</a:t>
            </a:r>
            <a:r>
              <a:rPr lang="en-US" sz="2400" i="1" dirty="0" err="1">
                <a:latin typeface="Cambria" panose="02040503050406030204" pitchFamily="18" charset="0"/>
              </a:rPr>
              <a:t>Momordica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charantia</a:t>
            </a:r>
            <a:r>
              <a:rPr lang="en-US" sz="2400" dirty="0">
                <a:latin typeface="Cambria" panose="02040503050406030204" pitchFamily="18" charset="0"/>
              </a:rPr>
              <a:t>) juice and optimization of operating </a:t>
            </a:r>
            <a:r>
              <a:rPr lang="en-US" sz="2400" dirty="0" smtClean="0">
                <a:latin typeface="Cambria" panose="02040503050406030204" pitchFamily="18" charset="0"/>
              </a:rPr>
              <a:t>conditions” </a:t>
            </a:r>
            <a:r>
              <a:rPr lang="en-US" sz="2400" b="1" dirty="0">
                <a:latin typeface="Cambria" panose="02040503050406030204" pitchFamily="18" charset="0"/>
              </a:rPr>
              <a:t>Fruits,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2016</a:t>
            </a:r>
            <a:r>
              <a:rPr lang="en-US" sz="2400" b="1" dirty="0" smtClean="0">
                <a:latin typeface="Cambria" panose="02040503050406030204" pitchFamily="18" charset="0"/>
              </a:rPr>
              <a:t>,</a:t>
            </a:r>
            <a:r>
              <a:rPr lang="en-US" sz="2400" dirty="0" smtClean="0">
                <a:latin typeface="Cambria" panose="02040503050406030204" pitchFamily="18" charset="0"/>
              </a:rPr>
              <a:t> 71(6), 379-386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spcAft>
                <a:spcPts val="1200"/>
              </a:spcAft>
              <a:buAutoNum type="arabicPeriod" startAt="5"/>
            </a:pPr>
            <a:r>
              <a:rPr lang="en-US" sz="2400" dirty="0" smtClean="0">
                <a:latin typeface="Cambria" panose="02040503050406030204" pitchFamily="18" charset="0"/>
              </a:rPr>
              <a:t>A. K. </a:t>
            </a:r>
            <a:r>
              <a:rPr lang="en-US" sz="2400" dirty="0" err="1" smtClean="0">
                <a:latin typeface="Cambria" panose="02040503050406030204" pitchFamily="18" charset="0"/>
              </a:rPr>
              <a:t>Prajapati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smtClean="0">
                <a:latin typeface="Cambria" panose="02040503050406030204" pitchFamily="18" charset="0"/>
              </a:rPr>
              <a:t>P. K. </a:t>
            </a:r>
            <a:r>
              <a:rPr lang="en-US" sz="2400" dirty="0" err="1" smtClean="0">
                <a:latin typeface="Cambria" panose="02040503050406030204" pitchFamily="18" charset="0"/>
              </a:rPr>
              <a:t>Chaudhari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smtClean="0">
                <a:latin typeface="Cambria" panose="02040503050406030204" pitchFamily="18" charset="0"/>
              </a:rPr>
              <a:t>D. Pal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latin typeface="Cambria" panose="02040503050406030204" pitchFamily="18" charset="0"/>
              </a:rPr>
              <a:t>A. K. </a:t>
            </a:r>
            <a:r>
              <a:rPr lang="en-US" sz="2400" b="1" dirty="0" err="1" smtClean="0">
                <a:latin typeface="Cambria" panose="02040503050406030204" pitchFamily="18" charset="0"/>
              </a:rPr>
              <a:t>Chandrakar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smtClean="0">
                <a:latin typeface="Cambria" panose="02040503050406030204" pitchFamily="18" charset="0"/>
              </a:rPr>
              <a:t>R.  </a:t>
            </a:r>
            <a:r>
              <a:rPr lang="en-US" sz="2400" dirty="0" err="1" smtClean="0">
                <a:latin typeface="Cambria" panose="02040503050406030204" pitchFamily="18" charset="0"/>
              </a:rPr>
              <a:t>Choudhary</a:t>
            </a:r>
            <a:r>
              <a:rPr lang="en-US" sz="2400" dirty="0" smtClean="0">
                <a:latin typeface="Cambria" panose="02040503050406030204" pitchFamily="18" charset="0"/>
              </a:rPr>
              <a:t>; </a:t>
            </a:r>
            <a:r>
              <a:rPr lang="en-US" sz="2400" dirty="0">
                <a:latin typeface="Cambria" panose="02040503050406030204" pitchFamily="18" charset="0"/>
              </a:rPr>
              <a:t>“Electrocoagulation treatment of rice grain based distillery </a:t>
            </a:r>
            <a:r>
              <a:rPr lang="en-US" sz="2400" dirty="0" err="1">
                <a:latin typeface="Cambria" panose="02040503050406030204" pitchFamily="18" charset="0"/>
              </a:rPr>
              <a:t>effluentusing</a:t>
            </a:r>
            <a:r>
              <a:rPr lang="en-US" sz="2400" dirty="0">
                <a:latin typeface="Cambria" panose="02040503050406030204" pitchFamily="18" charset="0"/>
              </a:rPr>
              <a:t> copper electrode” </a:t>
            </a:r>
            <a:r>
              <a:rPr lang="en-US" sz="2400" b="1" dirty="0">
                <a:latin typeface="Cambria" panose="02040503050406030204" pitchFamily="18" charset="0"/>
              </a:rPr>
              <a:t>Journal of Water Process </a:t>
            </a:r>
            <a:r>
              <a:rPr lang="en-US" sz="2400" b="1" dirty="0" smtClean="0">
                <a:latin typeface="Cambria" panose="02040503050406030204" pitchFamily="18" charset="0"/>
              </a:rPr>
              <a:t>Engineering,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2016</a:t>
            </a:r>
            <a:r>
              <a:rPr lang="en-US" sz="2400" b="1" dirty="0" smtClean="0">
                <a:latin typeface="Cambria" panose="02040503050406030204" pitchFamily="18" charset="0"/>
              </a:rPr>
              <a:t>, </a:t>
            </a:r>
            <a:r>
              <a:rPr lang="en-US" sz="2400" dirty="0" smtClean="0">
                <a:latin typeface="Cambria" panose="02040503050406030204" pitchFamily="18" charset="0"/>
              </a:rPr>
              <a:t>11, 1–7.</a:t>
            </a:r>
          </a:p>
          <a:p>
            <a:pPr marL="457200" indent="-457200" algn="just">
              <a:spcAft>
                <a:spcPts val="1200"/>
              </a:spcAft>
              <a:buAutoNum type="arabicPeriod" startAt="5"/>
            </a:pPr>
            <a:r>
              <a:rPr lang="en-IN" sz="2400" b="1" dirty="0" smtClean="0">
                <a:latin typeface="Cambria" panose="02040503050406030204" pitchFamily="18" charset="0"/>
              </a:rPr>
              <a:t>V. P. </a:t>
            </a:r>
            <a:r>
              <a:rPr lang="en-IN" sz="2400" b="1" dirty="0" err="1" smtClean="0">
                <a:latin typeface="Cambria" panose="02040503050406030204" pitchFamily="18" charset="0"/>
              </a:rPr>
              <a:t>Yadav</a:t>
            </a:r>
            <a:r>
              <a:rPr lang="en-US" sz="2400" dirty="0" smtClean="0">
                <a:latin typeface="Cambria" panose="02040503050406030204" pitchFamily="18" charset="0"/>
              </a:rPr>
              <a:t>, S. K. </a:t>
            </a:r>
            <a:r>
              <a:rPr lang="en-US" sz="2400" dirty="0" err="1" smtClean="0">
                <a:latin typeface="Cambria" panose="02040503050406030204" pitchFamily="18" charset="0"/>
              </a:rPr>
              <a:t>Maity</a:t>
            </a:r>
            <a:r>
              <a:rPr lang="en-US" sz="2400" dirty="0" smtClean="0">
                <a:latin typeface="Cambria" panose="02040503050406030204" pitchFamily="18" charset="0"/>
              </a:rPr>
              <a:t> and D. </a:t>
            </a:r>
            <a:r>
              <a:rPr lang="en-US" sz="2400" dirty="0" err="1" smtClean="0">
                <a:latin typeface="Cambria" panose="02040503050406030204" pitchFamily="18" charset="0"/>
              </a:rPr>
              <a:t>Shee</a:t>
            </a:r>
            <a:r>
              <a:rPr lang="en-US" sz="2400" dirty="0" smtClean="0">
                <a:latin typeface="Cambria" panose="02040503050406030204" pitchFamily="18" charset="0"/>
              </a:rPr>
              <a:t>; “Etherification of Glycerol with Ethanol over Solid Acid Catalysts: Kinetic Study Using </a:t>
            </a:r>
            <a:r>
              <a:rPr lang="en-US" sz="2400" dirty="0" err="1" smtClean="0">
                <a:latin typeface="Cambria" panose="02040503050406030204" pitchFamily="18" charset="0"/>
              </a:rPr>
              <a:t>Cation</a:t>
            </a:r>
            <a:r>
              <a:rPr lang="en-US" sz="2400" dirty="0" smtClean="0">
                <a:latin typeface="Cambria" panose="02040503050406030204" pitchFamily="18" charset="0"/>
              </a:rPr>
              <a:t> Exchange Resin” </a:t>
            </a:r>
            <a:r>
              <a:rPr lang="en-US" sz="2400" b="1" dirty="0" smtClean="0">
                <a:latin typeface="Cambria" panose="02040503050406030204" pitchFamily="18" charset="0"/>
              </a:rPr>
              <a:t>Indian Chemical Engineer, 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2017</a:t>
            </a:r>
            <a:r>
              <a:rPr lang="en-US" sz="2400" dirty="0" smtClean="0">
                <a:latin typeface="Cambria" panose="02040503050406030204" pitchFamily="18" charset="0"/>
              </a:rPr>
              <a:t>, 59(2), 117-135.</a:t>
            </a:r>
          </a:p>
          <a:p>
            <a:pPr algn="just">
              <a:spcAft>
                <a:spcPts val="1200"/>
              </a:spcAft>
            </a:pP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RESEARCH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PUBLICATIONS 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24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954" y="945445"/>
            <a:ext cx="873229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 algn="just">
              <a:spcAft>
                <a:spcPts val="600"/>
              </a:spcAft>
            </a:pPr>
            <a:r>
              <a:rPr lang="en-US" sz="2400" b="1" dirty="0" smtClean="0">
                <a:latin typeface="Cambria" panose="02040503050406030204" pitchFamily="18" charset="0"/>
              </a:rPr>
              <a:t>7. </a:t>
            </a:r>
            <a:r>
              <a:rPr lang="en-US" sz="2400" dirty="0">
                <a:latin typeface="Cambria" panose="02040503050406030204" pitchFamily="18" charset="0"/>
              </a:rPr>
              <a:t>S. Chatterjee, A. Jain and S. De; “Effect of different operating conditions in cloud point assisted extraction of thymol from </a:t>
            </a:r>
            <a:r>
              <a:rPr lang="en-US" sz="2400" dirty="0" err="1">
                <a:latin typeface="Cambria" panose="02040503050406030204" pitchFamily="18" charset="0"/>
              </a:rPr>
              <a:t>Ajwain</a:t>
            </a:r>
            <a:r>
              <a:rPr lang="en-US" sz="2400" dirty="0">
                <a:latin typeface="Cambria" panose="02040503050406030204" pitchFamily="18" charset="0"/>
              </a:rPr>
              <a:t> (</a:t>
            </a:r>
            <a:r>
              <a:rPr lang="en-US" sz="2400" i="1" dirty="0" err="1">
                <a:latin typeface="Cambria" panose="02040503050406030204" pitchFamily="18" charset="0"/>
              </a:rPr>
              <a:t>Trachyspermum</a:t>
            </a:r>
            <a:r>
              <a:rPr lang="en-US" sz="2400" i="1" dirty="0">
                <a:latin typeface="Cambria" panose="02040503050406030204" pitchFamily="18" charset="0"/>
              </a:rPr>
              <a:t> Ammi </a:t>
            </a:r>
            <a:r>
              <a:rPr lang="en-US" sz="2400" dirty="0">
                <a:latin typeface="Cambria" panose="02040503050406030204" pitchFamily="18" charset="0"/>
              </a:rPr>
              <a:t>L.) seeds and recovery using solvent”, </a:t>
            </a:r>
            <a:r>
              <a:rPr lang="en-US" sz="2400" b="1" dirty="0">
                <a:latin typeface="Cambria" panose="02040503050406030204" pitchFamily="18" charset="0"/>
              </a:rPr>
              <a:t>Journal of Food Science and Technology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2017</a:t>
            </a:r>
            <a:r>
              <a:rPr lang="en-US" sz="2400" b="1" dirty="0">
                <a:latin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</a:rPr>
              <a:t>54(13), 4353-4361.</a:t>
            </a:r>
            <a:endParaRPr lang="en-IN" sz="2400" dirty="0">
              <a:latin typeface="Cambria" panose="02040503050406030204" pitchFamily="18" charset="0"/>
            </a:endParaRPr>
          </a:p>
          <a:p>
            <a:pPr marL="395288" indent="-395288" algn="just">
              <a:spcAft>
                <a:spcPts val="600"/>
              </a:spcAft>
            </a:pPr>
            <a:r>
              <a:rPr lang="en-US" sz="2400" b="1" dirty="0" smtClean="0">
                <a:latin typeface="Cambria" panose="02040503050406030204" pitchFamily="18" charset="0"/>
              </a:rPr>
              <a:t>8.  </a:t>
            </a:r>
            <a:r>
              <a:rPr lang="en-US" sz="2400" dirty="0" smtClean="0">
                <a:latin typeface="Cambria" panose="02040503050406030204" pitchFamily="18" charset="0"/>
              </a:rPr>
              <a:t>K. A. </a:t>
            </a:r>
            <a:r>
              <a:rPr lang="en-US" sz="2400" dirty="0" err="1" smtClean="0">
                <a:latin typeface="Cambria" panose="02040503050406030204" pitchFamily="18" charset="0"/>
              </a:rPr>
              <a:t>Ninga</a:t>
            </a:r>
            <a:r>
              <a:rPr lang="en-US" sz="2400" dirty="0" smtClean="0">
                <a:latin typeface="Cambria" panose="02040503050406030204" pitchFamily="18" charset="0"/>
              </a:rPr>
              <a:t>, S. </a:t>
            </a:r>
            <a:r>
              <a:rPr lang="en-US" sz="2400" dirty="0" err="1" smtClean="0">
                <a:latin typeface="Cambria" panose="02040503050406030204" pitchFamily="18" charset="0"/>
              </a:rPr>
              <a:t>Sengupta</a:t>
            </a:r>
            <a:r>
              <a:rPr lang="en-US" sz="2400" dirty="0" smtClean="0"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latin typeface="Cambria" panose="02040503050406030204" pitchFamily="18" charset="0"/>
              </a:rPr>
              <a:t>A</a:t>
            </a:r>
            <a:r>
              <a:rPr lang="en-US" sz="2400" b="1" dirty="0">
                <a:latin typeface="Cambria" panose="02040503050406030204" pitchFamily="18" charset="0"/>
              </a:rPr>
              <a:t>. </a:t>
            </a:r>
            <a:r>
              <a:rPr lang="en-US" sz="2400" b="1" dirty="0" smtClean="0">
                <a:latin typeface="Cambria" panose="02040503050406030204" pitchFamily="18" charset="0"/>
              </a:rPr>
              <a:t>Jain</a:t>
            </a:r>
            <a:r>
              <a:rPr lang="en-US" sz="2400" dirty="0" smtClean="0">
                <a:latin typeface="Cambria" panose="02040503050406030204" pitchFamily="18" charset="0"/>
              </a:rPr>
              <a:t>, Z. S. C. </a:t>
            </a:r>
            <a:r>
              <a:rPr lang="en-US" sz="2400" dirty="0" err="1" smtClean="0">
                <a:latin typeface="Cambria" panose="02040503050406030204" pitchFamily="18" charset="0"/>
              </a:rPr>
              <a:t>Desobgo</a:t>
            </a:r>
            <a:r>
              <a:rPr lang="en-US" sz="2400" dirty="0" smtClean="0">
                <a:latin typeface="Cambria" panose="02040503050406030204" pitchFamily="18" charset="0"/>
              </a:rPr>
              <a:t>, E. J. </a:t>
            </a:r>
            <a:r>
              <a:rPr lang="en-US" sz="2400" dirty="0" err="1" smtClean="0">
                <a:latin typeface="Cambria" panose="02040503050406030204" pitchFamily="18" charset="0"/>
              </a:rPr>
              <a:t>Nso</a:t>
            </a:r>
            <a:r>
              <a:rPr lang="en-US" sz="2400" dirty="0" smtClean="0">
                <a:latin typeface="Cambria" panose="02040503050406030204" pitchFamily="18" charset="0"/>
              </a:rPr>
              <a:t> and S</a:t>
            </a:r>
            <a:r>
              <a:rPr lang="en-US" sz="2400" dirty="0">
                <a:latin typeface="Cambria" panose="02040503050406030204" pitchFamily="18" charset="0"/>
              </a:rPr>
              <a:t>. De; “Kinetics of enzymatic hydrolysis of </a:t>
            </a:r>
            <a:r>
              <a:rPr lang="en-US" sz="2400" dirty="0" err="1">
                <a:latin typeface="Cambria" panose="02040503050406030204" pitchFamily="18" charset="0"/>
              </a:rPr>
              <a:t>pectinaceous</a:t>
            </a:r>
            <a:r>
              <a:rPr lang="en-US" sz="2400" dirty="0">
                <a:latin typeface="Cambria" panose="02040503050406030204" pitchFamily="18" charset="0"/>
              </a:rPr>
              <a:t> matter in Guava </a:t>
            </a:r>
            <a:r>
              <a:rPr lang="en-US" sz="2400" dirty="0" smtClean="0">
                <a:latin typeface="Cambria" panose="02040503050406030204" pitchFamily="18" charset="0"/>
              </a:rPr>
              <a:t>juice”, </a:t>
            </a:r>
            <a:r>
              <a:rPr lang="en-US" sz="2400" b="1" dirty="0">
                <a:latin typeface="Cambria" panose="02040503050406030204" pitchFamily="18" charset="0"/>
              </a:rPr>
              <a:t>Journal of Food Engineering,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2018</a:t>
            </a:r>
            <a:r>
              <a:rPr lang="en-US" sz="2400" dirty="0" smtClean="0">
                <a:latin typeface="Cambria" panose="02040503050406030204" pitchFamily="18" charset="0"/>
              </a:rPr>
              <a:t>, 221, 158-166</a:t>
            </a:r>
            <a:r>
              <a:rPr lang="en-US" sz="2400" dirty="0">
                <a:latin typeface="Cambria" panose="02040503050406030204" pitchFamily="18" charset="0"/>
              </a:rPr>
              <a:t>. 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395288" indent="-395288" algn="just">
              <a:spcAft>
                <a:spcPts val="12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9.  </a:t>
            </a:r>
            <a:r>
              <a:rPr lang="en-US" sz="2400" b="1" dirty="0">
                <a:latin typeface="Cambria" panose="02040503050406030204" pitchFamily="18" charset="0"/>
              </a:rPr>
              <a:t>A. Jain</a:t>
            </a:r>
            <a:r>
              <a:rPr lang="en-US" sz="2400" dirty="0">
                <a:latin typeface="Cambria" panose="02040503050406030204" pitchFamily="18" charset="0"/>
              </a:rPr>
              <a:t>, S. </a:t>
            </a:r>
            <a:r>
              <a:rPr lang="en-US" sz="2400" dirty="0" err="1">
                <a:latin typeface="Cambria" panose="02040503050406030204" pitchFamily="18" charset="0"/>
              </a:rPr>
              <a:t>Sengupta</a:t>
            </a:r>
            <a:r>
              <a:rPr lang="en-US" sz="2400" dirty="0">
                <a:latin typeface="Cambria" panose="02040503050406030204" pitchFamily="18" charset="0"/>
              </a:rPr>
              <a:t> and S. De; “ Fundamental understanding of fouling mechanisms during microfiltration of bitter gourd (</a:t>
            </a:r>
            <a:r>
              <a:rPr lang="en-US" sz="2400" dirty="0" err="1">
                <a:latin typeface="Cambria" panose="02040503050406030204" pitchFamily="18" charset="0"/>
              </a:rPr>
              <a:t>Momordica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charantia</a:t>
            </a:r>
            <a:r>
              <a:rPr lang="en-US" sz="2400" dirty="0">
                <a:latin typeface="Cambria" panose="02040503050406030204" pitchFamily="18" charset="0"/>
              </a:rPr>
              <a:t>) extract and their dependence on operating </a:t>
            </a:r>
            <a:r>
              <a:rPr lang="en-US" sz="2400" dirty="0" smtClean="0">
                <a:latin typeface="Cambria" panose="02040503050406030204" pitchFamily="18" charset="0"/>
              </a:rPr>
              <a:t>conditions”, </a:t>
            </a:r>
            <a:r>
              <a:rPr lang="en-US" sz="2400" b="1" dirty="0">
                <a:latin typeface="Cambria" panose="02040503050406030204" pitchFamily="18" charset="0"/>
              </a:rPr>
              <a:t>Food and Bioprocess Technology</a:t>
            </a:r>
            <a:r>
              <a:rPr lang="en-US" sz="2400" b="1" dirty="0" smtClean="0"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2018</a:t>
            </a:r>
            <a:r>
              <a:rPr lang="en-US" sz="2400" b="1" dirty="0" smtClean="0">
                <a:latin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</a:rPr>
              <a:t>11(5</a:t>
            </a:r>
            <a:r>
              <a:rPr lang="en-US" sz="2400" dirty="0" smtClean="0">
                <a:latin typeface="Cambria" panose="02040503050406030204" pitchFamily="18" charset="0"/>
              </a:rPr>
              <a:t>), 1012-1026.</a:t>
            </a:r>
            <a:endParaRPr lang="en-IN" sz="2400" dirty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2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RESEARCH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PUBLICATIONS 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25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954" y="945445"/>
            <a:ext cx="8732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/>
            <a:r>
              <a:rPr lang="en-US" sz="2400" dirty="0">
                <a:latin typeface="Cambria" panose="02040503050406030204" pitchFamily="18" charset="0"/>
              </a:rPr>
              <a:t>10. S. </a:t>
            </a:r>
            <a:r>
              <a:rPr lang="en-US" sz="2400" dirty="0" err="1">
                <a:latin typeface="Cambria" panose="02040503050406030204" pitchFamily="18" charset="0"/>
              </a:rPr>
              <a:t>Sengupta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</a:rPr>
              <a:t>A. Jain</a:t>
            </a:r>
            <a:r>
              <a:rPr lang="en-US" sz="2400" dirty="0">
                <a:latin typeface="Cambria" panose="02040503050406030204" pitchFamily="18" charset="0"/>
              </a:rPr>
              <a:t>, and S. De; “Criteria for a unique steady state for enzymatic </a:t>
            </a:r>
            <a:r>
              <a:rPr lang="en-US" sz="2400" dirty="0" err="1">
                <a:latin typeface="Cambria" panose="02040503050406030204" pitchFamily="18" charset="0"/>
              </a:rPr>
              <a:t>depectinization</a:t>
            </a:r>
            <a:r>
              <a:rPr lang="en-US" sz="2400" dirty="0">
                <a:latin typeface="Cambria" panose="02040503050406030204" pitchFamily="18" charset="0"/>
              </a:rPr>
              <a:t> of </a:t>
            </a:r>
            <a:r>
              <a:rPr lang="en-US" sz="2400" dirty="0" err="1">
                <a:latin typeface="Cambria" panose="02040503050406030204" pitchFamily="18" charset="0"/>
              </a:rPr>
              <a:t>bael</a:t>
            </a:r>
            <a:r>
              <a:rPr lang="en-US" sz="2400" dirty="0">
                <a:latin typeface="Cambria" panose="02040503050406030204" pitchFamily="18" charset="0"/>
              </a:rPr>
              <a:t> (</a:t>
            </a:r>
            <a:r>
              <a:rPr lang="en-US" sz="2400" i="1" dirty="0">
                <a:latin typeface="Cambria" panose="02040503050406030204" pitchFamily="18" charset="0"/>
              </a:rPr>
              <a:t>Aegle </a:t>
            </a:r>
            <a:r>
              <a:rPr lang="en-US" sz="2400" i="1" dirty="0" err="1">
                <a:latin typeface="Cambria" panose="02040503050406030204" pitchFamily="18" charset="0"/>
              </a:rPr>
              <a:t>marmelos</a:t>
            </a:r>
            <a:r>
              <a:rPr lang="en-US" sz="2400" dirty="0">
                <a:latin typeface="Cambria" panose="02040503050406030204" pitchFamily="18" charset="0"/>
              </a:rPr>
              <a:t>) juice in a continuous stirred tank reactor”, </a:t>
            </a:r>
            <a:r>
              <a:rPr lang="en-US" sz="2400" b="1" dirty="0">
                <a:latin typeface="Cambria" panose="02040503050406030204" pitchFamily="18" charset="0"/>
              </a:rPr>
              <a:t>Reaction Chemistry &amp; Engineering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2018</a:t>
            </a:r>
            <a:r>
              <a:rPr lang="en-US" sz="2400" dirty="0">
                <a:latin typeface="Cambria" panose="02040503050406030204" pitchFamily="18" charset="0"/>
              </a:rPr>
              <a:t>, 3, 333-343.</a:t>
            </a:r>
            <a:endParaRPr lang="en-US" sz="2800" dirty="0">
              <a:latin typeface="Cambria" panose="02040503050406030204" pitchFamily="18" charset="0"/>
            </a:endParaRPr>
          </a:p>
          <a:p>
            <a:pPr marL="363538" lvl="0" indent="-363538" algn="just"/>
            <a:endParaRPr lang="en-US" sz="2400" dirty="0" smtClean="0">
              <a:latin typeface="Cambria" panose="02040503050406030204" pitchFamily="18" charset="0"/>
            </a:endParaRPr>
          </a:p>
          <a:p>
            <a:pPr marL="363538" lvl="0" indent="-363538" algn="just"/>
            <a:r>
              <a:rPr lang="en-US" sz="2400" dirty="0" smtClean="0">
                <a:latin typeface="Cambria" panose="02040503050406030204" pitchFamily="18" charset="0"/>
              </a:rPr>
              <a:t>11.  </a:t>
            </a:r>
            <a:r>
              <a:rPr lang="en-US" sz="2400" b="1" dirty="0">
                <a:latin typeface="Cambria" panose="02040503050406030204" pitchFamily="18" charset="0"/>
              </a:rPr>
              <a:t>A. Jain</a:t>
            </a:r>
            <a:r>
              <a:rPr lang="en-US" sz="2400" dirty="0">
                <a:latin typeface="Cambria" panose="02040503050406030204" pitchFamily="18" charset="0"/>
              </a:rPr>
              <a:t>, S. </a:t>
            </a:r>
            <a:r>
              <a:rPr lang="en-US" sz="2400" dirty="0" err="1">
                <a:latin typeface="Cambria" panose="02040503050406030204" pitchFamily="18" charset="0"/>
              </a:rPr>
              <a:t>Sengupta</a:t>
            </a:r>
            <a:r>
              <a:rPr lang="en-US" sz="2400" dirty="0">
                <a:latin typeface="Cambria" panose="02040503050406030204" pitchFamily="18" charset="0"/>
              </a:rPr>
              <a:t> and S. De; </a:t>
            </a:r>
            <a:r>
              <a:rPr lang="en-US" sz="2400" dirty="0" smtClean="0">
                <a:latin typeface="Cambria" panose="02040503050406030204" pitchFamily="18" charset="0"/>
              </a:rPr>
              <a:t>“Effect </a:t>
            </a:r>
            <a:r>
              <a:rPr lang="en-US" sz="2400" dirty="0">
                <a:latin typeface="Cambria" panose="02040503050406030204" pitchFamily="18" charset="0"/>
              </a:rPr>
              <a:t>of process parameters on aqueous extraction of thymol and other phytonutrients from herbal seed </a:t>
            </a:r>
            <a:r>
              <a:rPr lang="en-US" sz="2400" dirty="0" err="1">
                <a:latin typeface="Cambria" panose="02040503050406030204" pitchFamily="18" charset="0"/>
              </a:rPr>
              <a:t>Ajwain</a:t>
            </a:r>
            <a:r>
              <a:rPr lang="en-US" sz="2400" dirty="0">
                <a:latin typeface="Cambria" panose="02040503050406030204" pitchFamily="18" charset="0"/>
              </a:rPr>
              <a:t> (</a:t>
            </a:r>
            <a:r>
              <a:rPr lang="en-US" sz="2400" i="1" dirty="0" err="1">
                <a:latin typeface="Cambria" panose="02040503050406030204" pitchFamily="18" charset="0"/>
              </a:rPr>
              <a:t>Trachyspermum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ammi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L.), </a:t>
            </a:r>
            <a:r>
              <a:rPr lang="en-US" sz="2400" b="1" dirty="0">
                <a:latin typeface="Cambria" panose="02040503050406030204" pitchFamily="18" charset="0"/>
              </a:rPr>
              <a:t>Journal of Applied Research on Medicinal and Aromatic Plants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2018</a:t>
            </a:r>
            <a:r>
              <a:rPr lang="en-US" sz="2400" dirty="0" smtClean="0">
                <a:latin typeface="Cambria" panose="02040503050406030204" pitchFamily="18" charset="0"/>
              </a:rPr>
              <a:t>, 11, </a:t>
            </a:r>
            <a:r>
              <a:rPr lang="en-US" sz="2400" dirty="0">
                <a:latin typeface="Cambria" panose="02040503050406030204" pitchFamily="18" charset="0"/>
              </a:rPr>
              <a:t>27-36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  <a:endParaRPr lang="en-IN" sz="2400" dirty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2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CONFERENCE PAPERS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26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" y="949035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A. Jain</a:t>
            </a:r>
            <a:r>
              <a:rPr lang="en-US" sz="2400" dirty="0" smtClean="0">
                <a:latin typeface="Cambria" panose="02040503050406030204" pitchFamily="18" charset="0"/>
              </a:rPr>
              <a:t>, </a:t>
            </a:r>
            <a:r>
              <a:rPr lang="en-IN" sz="2400" dirty="0" smtClean="0">
                <a:latin typeface="Cambria" panose="02040503050406030204" pitchFamily="18" charset="0"/>
              </a:rPr>
              <a:t>“Optimization of Primary Extraction of Bitter Gourd (</a:t>
            </a:r>
            <a:r>
              <a:rPr lang="en-IN" sz="2400" i="1" dirty="0" err="1" smtClean="0">
                <a:latin typeface="Cambria" panose="02040503050406030204" pitchFamily="18" charset="0"/>
              </a:rPr>
              <a:t>Momordica</a:t>
            </a:r>
            <a:r>
              <a:rPr lang="en-IN" sz="2400" i="1" dirty="0" smtClean="0">
                <a:latin typeface="Cambria" panose="02040503050406030204" pitchFamily="18" charset="0"/>
              </a:rPr>
              <a:t> </a:t>
            </a:r>
            <a:r>
              <a:rPr lang="en-IN" sz="2400" i="1" dirty="0" err="1" smtClean="0">
                <a:latin typeface="Cambria" panose="02040503050406030204" pitchFamily="18" charset="0"/>
              </a:rPr>
              <a:t>Charantia</a:t>
            </a:r>
            <a:r>
              <a:rPr lang="en-IN" sz="2400" dirty="0" smtClean="0">
                <a:latin typeface="Cambria" panose="02040503050406030204" pitchFamily="18" charset="0"/>
              </a:rPr>
              <a:t>) Juice”, </a:t>
            </a:r>
            <a:r>
              <a:rPr lang="en-IN" sz="2400" b="1" dirty="0" smtClean="0">
                <a:latin typeface="Cambria" panose="02040503050406030204" pitchFamily="18" charset="0"/>
              </a:rPr>
              <a:t>CHEMCON 2014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2014.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R. S. Thakur,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latin typeface="Cambria" panose="02040503050406030204" pitchFamily="18" charset="0"/>
              </a:rPr>
              <a:t>“Separation of CH4-N2 mixture using Pressure Swing Adsorption”, </a:t>
            </a:r>
            <a:r>
              <a:rPr lang="en-IN" sz="2400" b="1" dirty="0" smtClean="0">
                <a:latin typeface="Cambria" panose="02040503050406030204" pitchFamily="18" charset="0"/>
              </a:rPr>
              <a:t>CHEMCON 2014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2014.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latin typeface="Cambria" panose="02040503050406030204" pitchFamily="18" charset="0"/>
              </a:rPr>
              <a:t>N. </a:t>
            </a:r>
            <a:r>
              <a:rPr lang="en-US" sz="2400" b="1" dirty="0" err="1" smtClean="0">
                <a:latin typeface="Cambria" panose="02040503050406030204" pitchFamily="18" charset="0"/>
              </a:rPr>
              <a:t>Chandraker</a:t>
            </a:r>
            <a:r>
              <a:rPr lang="en-US" sz="2400" dirty="0" smtClean="0">
                <a:latin typeface="Cambria" panose="02040503050406030204" pitchFamily="18" charset="0"/>
              </a:rPr>
              <a:t>, “</a:t>
            </a:r>
            <a:r>
              <a:rPr lang="en-IN" sz="2400" dirty="0" smtClean="0">
                <a:latin typeface="Cambria" panose="02040503050406030204" pitchFamily="18" charset="0"/>
              </a:rPr>
              <a:t>Equilibrium Studies of </a:t>
            </a:r>
            <a:r>
              <a:rPr lang="en-IN" sz="2400" dirty="0" err="1" smtClean="0">
                <a:latin typeface="Cambria" panose="02040503050406030204" pitchFamily="18" charset="0"/>
              </a:rPr>
              <a:t>Hydroxy</a:t>
            </a:r>
            <a:r>
              <a:rPr lang="en-IN" sz="2400" dirty="0" smtClean="0">
                <a:latin typeface="Cambria" panose="02040503050406030204" pitchFamily="18" charset="0"/>
              </a:rPr>
              <a:t> Acetic Acid by Adsorption Using Activated Charcoal” </a:t>
            </a:r>
            <a:r>
              <a:rPr lang="en-IN" sz="2400" b="1" dirty="0" smtClean="0">
                <a:latin typeface="Cambria" panose="02040503050406030204" pitchFamily="18" charset="0"/>
              </a:rPr>
              <a:t>Innovative Trends in Computer Science &amp; Information Technology, </a:t>
            </a:r>
            <a:r>
              <a:rPr lang="en-IN" sz="2400" dirty="0" smtClean="0">
                <a:latin typeface="Cambria" panose="02040503050406030204" pitchFamily="18" charset="0"/>
              </a:rPr>
              <a:t>February 8-9, </a:t>
            </a:r>
            <a:r>
              <a:rPr lang="en-IN" sz="2400" dirty="0" smtClean="0">
                <a:latin typeface="Cambria" panose="02040503050406030204" pitchFamily="18" charset="0"/>
              </a:rPr>
              <a:t>2014.</a:t>
            </a:r>
            <a:endParaRPr lang="en-IN" sz="2400" b="1" dirty="0" smtClean="0">
              <a:latin typeface="Cambria" panose="020405030504060302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N. </a:t>
            </a:r>
            <a:r>
              <a:rPr lang="en-US" sz="2400" b="1" dirty="0" err="1" smtClean="0">
                <a:latin typeface="Cambria" panose="02040503050406030204" pitchFamily="18" charset="0"/>
              </a:rPr>
              <a:t>Chandraker</a:t>
            </a:r>
            <a:r>
              <a:rPr lang="en-US" sz="2400" dirty="0" smtClean="0">
                <a:latin typeface="Cambria" panose="02040503050406030204" pitchFamily="18" charset="0"/>
              </a:rPr>
              <a:t>, “</a:t>
            </a:r>
            <a:r>
              <a:rPr lang="en-IN" sz="2400" dirty="0" smtClean="0">
                <a:latin typeface="Cambria" panose="02040503050406030204" pitchFamily="18" charset="0"/>
              </a:rPr>
              <a:t>Kinetics Studies on the Adsorption of Glycolic Acid Using Various Adsorbents”, </a:t>
            </a:r>
            <a:r>
              <a:rPr lang="en-IN" sz="2400" b="1" dirty="0" smtClean="0">
                <a:latin typeface="Cambria" panose="02040503050406030204" pitchFamily="18" charset="0"/>
              </a:rPr>
              <a:t>Innovative Trends in Computer Science &amp; Information Technology, </a:t>
            </a:r>
            <a:r>
              <a:rPr lang="en-IN" sz="2400" dirty="0" smtClean="0">
                <a:latin typeface="Cambria" panose="02040503050406030204" pitchFamily="18" charset="0"/>
              </a:rPr>
              <a:t>February 8-9, </a:t>
            </a:r>
            <a:r>
              <a:rPr lang="en-IN" sz="2400" dirty="0" smtClean="0">
                <a:latin typeface="Cambria" panose="02040503050406030204" pitchFamily="18" charset="0"/>
              </a:rPr>
              <a:t>2014.</a:t>
            </a:r>
            <a:endParaRPr lang="en-IN" sz="2400" b="1" dirty="0" smtClean="0">
              <a:latin typeface="Cambria" panose="020405030504060302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CONFERENCE PAPERS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27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" y="949035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AutoNum type="arabicPeriod" startAt="5"/>
            </a:pPr>
            <a:r>
              <a:rPr lang="en-US" sz="2400" b="1" dirty="0" smtClean="0">
                <a:latin typeface="Cambria" panose="02040503050406030204" pitchFamily="18" charset="0"/>
              </a:rPr>
              <a:t>V. P. Yadav,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latin typeface="Cambria" panose="02040503050406030204" pitchFamily="18" charset="0"/>
              </a:rPr>
              <a:t>“</a:t>
            </a:r>
            <a:r>
              <a:rPr lang="en-IN" sz="2400" dirty="0" err="1" smtClean="0">
                <a:latin typeface="Cambria" panose="02040503050406030204" pitchFamily="18" charset="0"/>
              </a:rPr>
              <a:t>Gul</a:t>
            </a:r>
            <a:r>
              <a:rPr lang="en-IN" sz="2400" dirty="0" smtClean="0">
                <a:latin typeface="Cambria" panose="02040503050406030204" pitchFamily="18" charset="0"/>
              </a:rPr>
              <a:t> (Tobacco Product) Manufacturing, Analysis its Components by </a:t>
            </a:r>
            <a:r>
              <a:rPr lang="en-IN" sz="2400" dirty="0" err="1" smtClean="0">
                <a:latin typeface="Cambria" panose="02040503050406030204" pitchFamily="18" charset="0"/>
              </a:rPr>
              <a:t>Dimethyl</a:t>
            </a:r>
            <a:r>
              <a:rPr lang="en-IN" sz="2400" dirty="0" smtClean="0">
                <a:latin typeface="Cambria" panose="02040503050406030204" pitchFamily="18" charset="0"/>
              </a:rPr>
              <a:t> </a:t>
            </a:r>
            <a:r>
              <a:rPr lang="en-IN" sz="2400" dirty="0" err="1" smtClean="0">
                <a:latin typeface="Cambria" panose="02040503050406030204" pitchFamily="18" charset="0"/>
              </a:rPr>
              <a:t>Formaamide</a:t>
            </a:r>
            <a:r>
              <a:rPr lang="en-IN" sz="2400" dirty="0" smtClean="0">
                <a:latin typeface="Cambria" panose="02040503050406030204" pitchFamily="18" charset="0"/>
              </a:rPr>
              <a:t> Using Spectrophotometer”, </a:t>
            </a:r>
            <a:r>
              <a:rPr lang="en-IN" sz="2400" b="1" dirty="0" smtClean="0">
                <a:latin typeface="Cambria" panose="02040503050406030204" pitchFamily="18" charset="0"/>
              </a:rPr>
              <a:t>CHEMCON 2014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2014.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eriod" startAt="5"/>
            </a:pPr>
            <a:r>
              <a:rPr lang="en-IN" sz="2400" b="1" dirty="0" smtClean="0">
                <a:latin typeface="Cambria" panose="02040503050406030204" pitchFamily="18" charset="0"/>
              </a:rPr>
              <a:t>A. Jain</a:t>
            </a:r>
            <a:r>
              <a:rPr lang="en-IN" sz="2400" dirty="0" smtClean="0">
                <a:latin typeface="Cambria" panose="02040503050406030204" pitchFamily="18" charset="0"/>
              </a:rPr>
              <a:t>, “Alternate Rotating Tank Batch Reactor: A New Approach”, </a:t>
            </a:r>
            <a:r>
              <a:rPr lang="en-IN" sz="2400" b="1" dirty="0" smtClean="0">
                <a:latin typeface="Cambria" panose="02040503050406030204" pitchFamily="18" charset="0"/>
              </a:rPr>
              <a:t>National Conference on ‘Innovation in Engineering’</a:t>
            </a:r>
            <a:r>
              <a:rPr lang="en-IN" sz="2400" dirty="0" smtClean="0">
                <a:latin typeface="Cambria" panose="02040503050406030204" pitchFamily="18" charset="0"/>
              </a:rPr>
              <a:t>, February 27-28, </a:t>
            </a:r>
            <a:r>
              <a:rPr lang="en-IN" sz="2400" b="1" dirty="0" smtClean="0">
                <a:latin typeface="Cambria" panose="02040503050406030204" pitchFamily="18" charset="0"/>
              </a:rPr>
              <a:t>2015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Tx/>
              <a:buAutoNum type="arabicPeriod" startAt="5"/>
            </a:pPr>
            <a:r>
              <a:rPr lang="en-US" sz="2400" b="1" dirty="0" smtClean="0">
                <a:latin typeface="Cambria" panose="02040503050406030204" pitchFamily="18" charset="0"/>
              </a:rPr>
              <a:t>R. S. Thakur,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latin typeface="Cambria" panose="02040503050406030204" pitchFamily="18" charset="0"/>
              </a:rPr>
              <a:t>“CO</a:t>
            </a:r>
            <a:r>
              <a:rPr lang="en-IN" sz="2400" baseline="-25000" dirty="0" smtClean="0">
                <a:latin typeface="Cambria" panose="02040503050406030204" pitchFamily="18" charset="0"/>
              </a:rPr>
              <a:t>2</a:t>
            </a:r>
            <a:r>
              <a:rPr lang="en-IN" sz="2400" dirty="0" smtClean="0">
                <a:latin typeface="Cambria" panose="02040503050406030204" pitchFamily="18" charset="0"/>
              </a:rPr>
              <a:t> Capture Using Ionic Liquid Impregnated </a:t>
            </a:r>
            <a:r>
              <a:rPr lang="en-IN" sz="2400" dirty="0" err="1" smtClean="0">
                <a:latin typeface="Cambria" panose="02040503050406030204" pitchFamily="18" charset="0"/>
              </a:rPr>
              <a:t>Zeolite</a:t>
            </a:r>
            <a:r>
              <a:rPr lang="en-IN" sz="2400" dirty="0" smtClean="0">
                <a:latin typeface="Cambria" panose="02040503050406030204" pitchFamily="18" charset="0"/>
              </a:rPr>
              <a:t> Adsorbent in a 4-Bed PSA Process”, </a:t>
            </a:r>
            <a:r>
              <a:rPr lang="en-IN" sz="2400" b="1" dirty="0" smtClean="0">
                <a:latin typeface="Cambria" panose="02040503050406030204" pitchFamily="18" charset="0"/>
              </a:rPr>
              <a:t>CHEMCON 2015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2015.</a:t>
            </a:r>
          </a:p>
          <a:p>
            <a:pPr marL="457200" indent="-457200" algn="just">
              <a:spcAft>
                <a:spcPts val="600"/>
              </a:spcAft>
              <a:buFontTx/>
              <a:buAutoNum type="arabicPeriod" startAt="5"/>
            </a:pPr>
            <a:r>
              <a:rPr lang="en-US" sz="2400" b="1" dirty="0" smtClean="0">
                <a:latin typeface="Cambria" panose="02040503050406030204" pitchFamily="18" charset="0"/>
              </a:rPr>
              <a:t>N. </a:t>
            </a:r>
            <a:r>
              <a:rPr lang="en-US" sz="2400" b="1" dirty="0" err="1" smtClean="0">
                <a:latin typeface="Cambria" panose="02040503050406030204" pitchFamily="18" charset="0"/>
              </a:rPr>
              <a:t>Chandraker</a:t>
            </a:r>
            <a:r>
              <a:rPr lang="en-US" sz="2400" b="1" dirty="0" smtClean="0">
                <a:latin typeface="Cambria" panose="02040503050406030204" pitchFamily="18" charset="0"/>
              </a:rPr>
              <a:t>,</a:t>
            </a:r>
            <a:r>
              <a:rPr lang="en-US" sz="2400" dirty="0" smtClean="0">
                <a:latin typeface="Cambria" panose="02040503050406030204" pitchFamily="18" charset="0"/>
              </a:rPr>
              <a:t> “</a:t>
            </a:r>
            <a:r>
              <a:rPr lang="en-IN" sz="2400" dirty="0" smtClean="0">
                <a:latin typeface="Cambria" panose="02040503050406030204" pitchFamily="18" charset="0"/>
              </a:rPr>
              <a:t>Role of ICT in </a:t>
            </a:r>
            <a:r>
              <a:rPr lang="en-IN" sz="2400" dirty="0" err="1" smtClean="0">
                <a:latin typeface="Cambria" panose="02040503050406030204" pitchFamily="18" charset="0"/>
              </a:rPr>
              <a:t>Multicommodity</a:t>
            </a:r>
            <a:r>
              <a:rPr lang="en-IN" sz="2400" dirty="0" smtClean="0">
                <a:latin typeface="Cambria" panose="02040503050406030204" pitchFamily="18" charset="0"/>
              </a:rPr>
              <a:t> Exchange with Case Study (Crude Oil)”, </a:t>
            </a:r>
            <a:r>
              <a:rPr lang="en-IN" sz="2400" b="1" dirty="0" smtClean="0">
                <a:latin typeface="Cambria" panose="02040503050406030204" pitchFamily="18" charset="0"/>
              </a:rPr>
              <a:t>National Seminar on Innovation and Research in Science, Management and Technology</a:t>
            </a:r>
            <a:r>
              <a:rPr lang="en-IN" sz="2400" dirty="0" smtClean="0">
                <a:latin typeface="Cambria" panose="02040503050406030204" pitchFamily="18" charset="0"/>
              </a:rPr>
              <a:t>, </a:t>
            </a:r>
            <a:r>
              <a:rPr lang="en-IN" sz="2400" dirty="0" smtClean="0">
                <a:latin typeface="Cambria" panose="02040503050406030204" pitchFamily="18" charset="0"/>
              </a:rPr>
              <a:t>March 29-30, </a:t>
            </a:r>
            <a:r>
              <a:rPr lang="en-IN" sz="2400" b="1" dirty="0" smtClean="0">
                <a:latin typeface="Cambria" panose="02040503050406030204" pitchFamily="18" charset="0"/>
              </a:rPr>
              <a:t>2015. </a:t>
            </a: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CONFERENCE PAPERS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28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" y="949035"/>
            <a:ext cx="8763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9.  </a:t>
            </a:r>
            <a:r>
              <a:rPr lang="en-US" sz="2400" b="1" dirty="0" smtClean="0">
                <a:latin typeface="Cambria" panose="02040503050406030204" pitchFamily="18" charset="0"/>
              </a:rPr>
              <a:t>A. </a:t>
            </a:r>
            <a:r>
              <a:rPr lang="en-US" sz="2400" b="1" dirty="0" err="1" smtClean="0">
                <a:latin typeface="Cambria" panose="02040503050406030204" pitchFamily="18" charset="0"/>
              </a:rPr>
              <a:t>Chandrakar</a:t>
            </a:r>
            <a:r>
              <a:rPr lang="en-US" sz="2400" dirty="0" smtClean="0">
                <a:latin typeface="Cambria" panose="02040503050406030204" pitchFamily="18" charset="0"/>
              </a:rPr>
              <a:t>, </a:t>
            </a:r>
            <a:r>
              <a:rPr lang="en-US" sz="2400" b="1" dirty="0" smtClean="0">
                <a:latin typeface="Cambria" panose="02040503050406030204" pitchFamily="18" charset="0"/>
              </a:rPr>
              <a:t>N. </a:t>
            </a:r>
            <a:r>
              <a:rPr lang="en-US" sz="2400" b="1" dirty="0" err="1" smtClean="0">
                <a:latin typeface="Cambria" panose="02040503050406030204" pitchFamily="18" charset="0"/>
              </a:rPr>
              <a:t>Chandraker</a:t>
            </a:r>
            <a:r>
              <a:rPr lang="en-US" sz="2400" dirty="0" smtClean="0">
                <a:latin typeface="Cambria" panose="02040503050406030204" pitchFamily="18" charset="0"/>
              </a:rPr>
              <a:t>, “</a:t>
            </a:r>
            <a:r>
              <a:rPr lang="en-IN" sz="2400" dirty="0" smtClean="0">
                <a:latin typeface="Cambria" panose="02040503050406030204" pitchFamily="18" charset="0"/>
              </a:rPr>
              <a:t>A Review: Halophytes Used for Green Fuel Production”, </a:t>
            </a:r>
            <a:r>
              <a:rPr lang="en-IN" sz="2400" b="1" dirty="0" smtClean="0">
                <a:latin typeface="Cambria" panose="02040503050406030204" pitchFamily="18" charset="0"/>
              </a:rPr>
              <a:t>National Seminar on Innovation and Research in Science, Management and Technology</a:t>
            </a:r>
            <a:r>
              <a:rPr lang="en-IN" sz="2400" dirty="0" smtClean="0">
                <a:latin typeface="Cambria" panose="02040503050406030204" pitchFamily="18" charset="0"/>
              </a:rPr>
              <a:t>, </a:t>
            </a:r>
            <a:r>
              <a:rPr lang="en-IN" sz="2400" dirty="0" smtClean="0">
                <a:latin typeface="Cambria" panose="02040503050406030204" pitchFamily="18" charset="0"/>
              </a:rPr>
              <a:t>March 29-30, </a:t>
            </a:r>
            <a:r>
              <a:rPr lang="en-IN" sz="2400" b="1" dirty="0" smtClean="0">
                <a:latin typeface="Cambria" panose="02040503050406030204" pitchFamily="18" charset="0"/>
              </a:rPr>
              <a:t>2015. </a:t>
            </a:r>
          </a:p>
          <a:p>
            <a:pPr marL="457200" indent="-457200" algn="just">
              <a:spcAft>
                <a:spcPts val="1800"/>
              </a:spcAft>
              <a:tabLst>
                <a:tab pos="533400" algn="l"/>
              </a:tabLst>
            </a:pPr>
            <a:r>
              <a:rPr lang="en-IN" sz="2400" dirty="0" smtClean="0">
                <a:latin typeface="Cambria" panose="02040503050406030204" pitchFamily="18" charset="0"/>
              </a:rPr>
              <a:t>10. </a:t>
            </a:r>
            <a:r>
              <a:rPr lang="en-IN" sz="2400" b="1" dirty="0" smtClean="0">
                <a:latin typeface="Cambria" panose="02040503050406030204" pitchFamily="18" charset="0"/>
              </a:rPr>
              <a:t>A. N. Joshi</a:t>
            </a:r>
            <a:r>
              <a:rPr lang="en-IN" sz="2400" dirty="0" smtClean="0">
                <a:latin typeface="Cambria" panose="02040503050406030204" pitchFamily="18" charset="0"/>
              </a:rPr>
              <a:t>, “Extraction of Neem (</a:t>
            </a:r>
            <a:r>
              <a:rPr lang="en-IN" sz="2400" dirty="0" err="1" smtClean="0">
                <a:latin typeface="Cambria" panose="02040503050406030204" pitchFamily="18" charset="0"/>
              </a:rPr>
              <a:t>AzardirachtaIndica</a:t>
            </a:r>
            <a:r>
              <a:rPr lang="en-IN" sz="2400" dirty="0" smtClean="0">
                <a:latin typeface="Cambria" panose="02040503050406030204" pitchFamily="18" charset="0"/>
              </a:rPr>
              <a:t>) Oil Using Blends of Hexane, Ethyl Acetate and Acetone”, </a:t>
            </a:r>
            <a:r>
              <a:rPr lang="en-IN" sz="2400" b="1" dirty="0" smtClean="0">
                <a:latin typeface="Cambria" panose="02040503050406030204" pitchFamily="18" charset="0"/>
              </a:rPr>
              <a:t>National Conference on Recent Advances in Biotechnology &amp; Biofuels</a:t>
            </a:r>
            <a:r>
              <a:rPr lang="en-IN" sz="2400" dirty="0" smtClean="0">
                <a:latin typeface="Cambria" panose="02040503050406030204" pitchFamily="18" charset="0"/>
              </a:rPr>
              <a:t>, </a:t>
            </a:r>
            <a:r>
              <a:rPr lang="en-IN" sz="2400" dirty="0" smtClean="0">
                <a:latin typeface="Cambria" panose="02040503050406030204" pitchFamily="18" charset="0"/>
              </a:rPr>
              <a:t>September 12-13, </a:t>
            </a:r>
            <a:r>
              <a:rPr lang="en-IN" sz="2400" dirty="0" smtClean="0">
                <a:latin typeface="Cambria" panose="02040503050406030204" pitchFamily="18" charset="0"/>
              </a:rPr>
              <a:t>2016.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11.  </a:t>
            </a:r>
            <a:r>
              <a:rPr lang="en-IN" sz="2400" b="1" dirty="0" smtClean="0">
                <a:latin typeface="Cambria" panose="02040503050406030204" pitchFamily="18" charset="0"/>
              </a:rPr>
              <a:t>S. N. </a:t>
            </a:r>
            <a:r>
              <a:rPr lang="en-IN" sz="2400" b="1" dirty="0" err="1" smtClean="0">
                <a:latin typeface="Cambria" panose="02040503050406030204" pitchFamily="18" charset="0"/>
              </a:rPr>
              <a:t>Saha</a:t>
            </a:r>
            <a:r>
              <a:rPr lang="en-IN" sz="2400" dirty="0" smtClean="0">
                <a:latin typeface="Cambria" panose="02040503050406030204" pitchFamily="18" charset="0"/>
              </a:rPr>
              <a:t>, “Technical Institute and Industry Interaction through Total Quality Management-A Rejuvenate Approach”,  </a:t>
            </a:r>
            <a:r>
              <a:rPr lang="en-IN" sz="2400" b="1" dirty="0" smtClean="0">
                <a:latin typeface="Cambria" panose="02040503050406030204" pitchFamily="18" charset="0"/>
              </a:rPr>
              <a:t>International Conference on Bharat Rejuvenation</a:t>
            </a:r>
            <a:r>
              <a:rPr lang="en-IN" sz="2400" dirty="0" smtClean="0">
                <a:latin typeface="Cambria" panose="02040503050406030204" pitchFamily="18" charset="0"/>
              </a:rPr>
              <a:t>, October 15-17, </a:t>
            </a:r>
            <a:r>
              <a:rPr lang="en-IN" sz="2400" b="1" dirty="0" smtClean="0">
                <a:latin typeface="Cambria" panose="02040503050406030204" pitchFamily="18" charset="0"/>
              </a:rPr>
              <a:t>2017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CONFERENCE PAPERS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29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" y="949035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24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12. </a:t>
            </a:r>
            <a:r>
              <a:rPr lang="en-US" sz="2400" b="1" dirty="0" smtClean="0">
                <a:latin typeface="Cambria" panose="02040503050406030204" pitchFamily="18" charset="0"/>
              </a:rPr>
              <a:t>S. N. </a:t>
            </a:r>
            <a:r>
              <a:rPr lang="en-US" sz="2400" b="1" dirty="0" err="1" smtClean="0">
                <a:latin typeface="Cambria" panose="02040503050406030204" pitchFamily="18" charset="0"/>
              </a:rPr>
              <a:t>Saha</a:t>
            </a:r>
            <a:r>
              <a:rPr lang="en-US" sz="2400" dirty="0" smtClean="0">
                <a:latin typeface="Cambria" panose="02040503050406030204" pitchFamily="18" charset="0"/>
              </a:rPr>
              <a:t>, “</a:t>
            </a:r>
            <a:r>
              <a:rPr lang="en-IN" sz="2400" dirty="0" smtClean="0">
                <a:latin typeface="Cambria" panose="02040503050406030204" pitchFamily="18" charset="0"/>
              </a:rPr>
              <a:t>Detailed analysis of extracted concrete from </a:t>
            </a:r>
            <a:r>
              <a:rPr lang="en-IN" sz="2400" dirty="0" err="1" smtClean="0">
                <a:latin typeface="Cambria" panose="02040503050406030204" pitchFamily="18" charset="0"/>
              </a:rPr>
              <a:t>Murraya</a:t>
            </a:r>
            <a:r>
              <a:rPr lang="en-IN" sz="2400" dirty="0" smtClean="0">
                <a:latin typeface="Cambria" panose="02040503050406030204" pitchFamily="18" charset="0"/>
              </a:rPr>
              <a:t> </a:t>
            </a:r>
            <a:r>
              <a:rPr lang="en-IN" sz="2400" dirty="0" err="1" smtClean="0">
                <a:latin typeface="Cambria" panose="02040503050406030204" pitchFamily="18" charset="0"/>
              </a:rPr>
              <a:t>Koenigii</a:t>
            </a:r>
            <a:r>
              <a:rPr lang="en-IN" sz="2400" dirty="0" smtClean="0">
                <a:latin typeface="Cambria" panose="02040503050406030204" pitchFamily="18" charset="0"/>
              </a:rPr>
              <a:t>”</a:t>
            </a:r>
            <a:r>
              <a:rPr lang="en-IN" sz="2400" dirty="0" smtClean="0"/>
              <a:t> </a:t>
            </a:r>
            <a:r>
              <a:rPr lang="en-IN" sz="2400" b="1" dirty="0" smtClean="0">
                <a:latin typeface="Cambria" panose="02040503050406030204" pitchFamily="18" charset="0"/>
              </a:rPr>
              <a:t>3</a:t>
            </a:r>
            <a:r>
              <a:rPr lang="en-IN" sz="2400" b="1" baseline="30000" dirty="0" smtClean="0">
                <a:latin typeface="Cambria" panose="02040503050406030204" pitchFamily="18" charset="0"/>
              </a:rPr>
              <a:t>rd</a:t>
            </a:r>
            <a:r>
              <a:rPr lang="en-IN" sz="2400" b="1" dirty="0" smtClean="0">
                <a:latin typeface="Cambria" panose="02040503050406030204" pitchFamily="18" charset="0"/>
              </a:rPr>
              <a:t> International Conference  on Bioenergy Environmental and sustainable Technology</a:t>
            </a:r>
            <a:r>
              <a:rPr lang="en-IN" sz="2400" dirty="0" smtClean="0"/>
              <a:t>, </a:t>
            </a:r>
            <a:r>
              <a:rPr lang="en-IN" sz="2400" dirty="0" smtClean="0">
                <a:latin typeface="Cambria" panose="02040503050406030204" pitchFamily="18" charset="0"/>
              </a:rPr>
              <a:t>January 28-31, </a:t>
            </a:r>
            <a:r>
              <a:rPr lang="en-IN" sz="2400" b="1" dirty="0" smtClean="0">
                <a:latin typeface="Cambria" panose="02040503050406030204" pitchFamily="18" charset="0"/>
              </a:rPr>
              <a:t>2015. </a:t>
            </a:r>
          </a:p>
          <a:p>
            <a:pPr marL="457200" indent="-457200" algn="just">
              <a:spcAft>
                <a:spcPts val="2400"/>
              </a:spcAft>
              <a:buAutoNum type="arabicPeriod" startAt="13"/>
              <a:tabLst>
                <a:tab pos="533400" algn="l"/>
              </a:tabLst>
            </a:pPr>
            <a:r>
              <a:rPr lang="en-IN" sz="2400" b="1" dirty="0" smtClean="0">
                <a:latin typeface="Cambria" panose="02040503050406030204" pitchFamily="18" charset="0"/>
              </a:rPr>
              <a:t>V. P. </a:t>
            </a:r>
            <a:r>
              <a:rPr lang="en-IN" sz="2400" b="1" dirty="0" err="1" smtClean="0">
                <a:latin typeface="Cambria" panose="02040503050406030204" pitchFamily="18" charset="0"/>
              </a:rPr>
              <a:t>yadav</a:t>
            </a:r>
            <a:r>
              <a:rPr lang="en-IN" sz="2400" dirty="0" smtClean="0">
                <a:latin typeface="Cambria" panose="02040503050406030204" pitchFamily="18" charset="0"/>
              </a:rPr>
              <a:t>, “Evaluation of Convergence time in </a:t>
            </a:r>
            <a:r>
              <a:rPr lang="en-IN" sz="2400" dirty="0" err="1" smtClean="0">
                <a:latin typeface="Cambria" panose="02040503050406030204" pitchFamily="18" charset="0"/>
              </a:rPr>
              <a:t>Manet</a:t>
            </a:r>
            <a:r>
              <a:rPr lang="en-IN" sz="2400" dirty="0" smtClean="0">
                <a:latin typeface="Cambria" panose="02040503050406030204" pitchFamily="18" charset="0"/>
              </a:rPr>
              <a:t> Using Proposed Algorithm”,  </a:t>
            </a:r>
            <a:r>
              <a:rPr lang="en-IN" sz="2400" b="1" dirty="0" smtClean="0">
                <a:latin typeface="Cambria" panose="02040503050406030204" pitchFamily="18" charset="0"/>
              </a:rPr>
              <a:t>International Conference on Bharat Rejuvenation</a:t>
            </a:r>
            <a:r>
              <a:rPr lang="en-IN" sz="2400" dirty="0" smtClean="0">
                <a:latin typeface="Cambria" panose="02040503050406030204" pitchFamily="18" charset="0"/>
              </a:rPr>
              <a:t>, October 15-17, </a:t>
            </a:r>
            <a:r>
              <a:rPr lang="en-IN" sz="2400" b="1" dirty="0" smtClean="0">
                <a:latin typeface="Cambria" panose="02040503050406030204" pitchFamily="18" charset="0"/>
              </a:rPr>
              <a:t>2017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spcAft>
                <a:spcPts val="1800"/>
              </a:spcAft>
              <a:buAutoNum type="arabicPeriod" startAt="13"/>
              <a:tabLst>
                <a:tab pos="533400" algn="l"/>
              </a:tabLst>
            </a:pPr>
            <a:r>
              <a:rPr lang="en-IN" sz="2400" dirty="0" smtClean="0">
                <a:latin typeface="Cambria" panose="02040503050406030204" pitchFamily="18" charset="0"/>
              </a:rPr>
              <a:t> </a:t>
            </a:r>
            <a:r>
              <a:rPr lang="en-IN" sz="2400" b="1" dirty="0" smtClean="0">
                <a:latin typeface="Cambria" panose="02040503050406030204" pitchFamily="18" charset="0"/>
              </a:rPr>
              <a:t>S. </a:t>
            </a:r>
            <a:r>
              <a:rPr lang="en-IN" sz="2400" b="1" dirty="0" err="1" smtClean="0">
                <a:latin typeface="Cambria" panose="02040503050406030204" pitchFamily="18" charset="0"/>
              </a:rPr>
              <a:t>Meshram</a:t>
            </a:r>
            <a:r>
              <a:rPr lang="en-IN" sz="2400" dirty="0" smtClean="0">
                <a:latin typeface="Cambria" panose="02040503050406030204" pitchFamily="18" charset="0"/>
              </a:rPr>
              <a:t>, “Adsorption Study of Resorcinol onto Iron Impregnated Granular Activated Carbon” </a:t>
            </a:r>
            <a:r>
              <a:rPr lang="en-IN" sz="2400" b="1" dirty="0" smtClean="0">
                <a:latin typeface="Cambria" panose="02040503050406030204" pitchFamily="18" charset="0"/>
              </a:rPr>
              <a:t>CHEMCON-2017</a:t>
            </a:r>
            <a:r>
              <a:rPr lang="en-IN" sz="2400" dirty="0" smtClean="0">
                <a:latin typeface="Cambria" panose="02040503050406030204" pitchFamily="18" charset="0"/>
              </a:rPr>
              <a:t>, December 27-30,2017.</a:t>
            </a: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MISSION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solidFill>
                  <a:schemeClr val="tx1"/>
                </a:solidFill>
                <a:latin typeface="Cambria" panose="02040503050406030204" pitchFamily="18" charset="0"/>
              </a:rPr>
              <a:pPr/>
              <a:t>3</a:t>
            </a:fld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762000"/>
            <a:ext cx="876300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lnSpc>
                <a:spcPts val="5500"/>
              </a:lnSpc>
            </a:pPr>
            <a:r>
              <a:rPr lang="en-US" altLang="en-US" sz="3600" b="1" dirty="0" smtClean="0">
                <a:solidFill>
                  <a:srgbClr val="640000"/>
                </a:solidFill>
                <a:latin typeface="Cambria" panose="02040503050406030204" pitchFamily="18" charset="0"/>
              </a:rPr>
              <a:t>The mission</a:t>
            </a:r>
            <a:r>
              <a:rPr lang="en-US" altLang="en-US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Cambria" pitchFamily="18" charset="0"/>
              </a:rPr>
              <a:t>of </a:t>
            </a:r>
            <a:r>
              <a:rPr lang="en-US" altLang="en-US" sz="3600" dirty="0">
                <a:solidFill>
                  <a:srgbClr val="002060"/>
                </a:solidFill>
                <a:latin typeface="Cambria" pitchFamily="18" charset="0"/>
              </a:rPr>
              <a:t>the department is to </a:t>
            </a:r>
            <a:r>
              <a:rPr lang="en-US" altLang="en-US" sz="3600" dirty="0" smtClean="0">
                <a:solidFill>
                  <a:srgbClr val="002060"/>
                </a:solidFill>
                <a:latin typeface="Cambria" pitchFamily="18" charset="0"/>
              </a:rPr>
              <a:t>provide quality and the state-of-the art education in Chemical Engineering and allied areas to produce career ready Chemical Engineers. To develop the research culture in fundamental and application oriented problems to foster industry-academia relationship</a:t>
            </a:r>
            <a:endParaRPr lang="en-US" altLang="en-US" sz="3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CONFERENCE PAPERS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30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" y="949035"/>
            <a:ext cx="8763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15. </a:t>
            </a:r>
            <a:r>
              <a:rPr lang="en-IN" sz="2400" b="1" dirty="0" smtClean="0">
                <a:latin typeface="Cambria" panose="02040503050406030204" pitchFamily="18" charset="0"/>
              </a:rPr>
              <a:t>A. Jain</a:t>
            </a:r>
            <a:r>
              <a:rPr lang="en-IN" sz="2400" dirty="0" smtClean="0">
                <a:latin typeface="Cambria" panose="02040503050406030204" pitchFamily="18" charset="0"/>
              </a:rPr>
              <a:t>, “Modern Pedagogy in New Era for Teachers and Students”, </a:t>
            </a:r>
            <a:r>
              <a:rPr lang="en-IN" sz="2400" b="1" dirty="0" smtClean="0">
                <a:latin typeface="Cambria" panose="02040503050406030204" pitchFamily="18" charset="0"/>
              </a:rPr>
              <a:t>International Conference on ‘Quality Enhancement of Higher Education in India &amp; Changing Paradigm</a:t>
            </a:r>
            <a:r>
              <a:rPr lang="en-IN" sz="2400" dirty="0" smtClean="0">
                <a:latin typeface="Cambria" panose="02040503050406030204" pitchFamily="18" charset="0"/>
              </a:rPr>
              <a:t>, January 4-5, </a:t>
            </a:r>
            <a:r>
              <a:rPr lang="en-IN" sz="2400" b="1" dirty="0" smtClean="0">
                <a:latin typeface="Cambria" panose="02040503050406030204" pitchFamily="18" charset="0"/>
              </a:rPr>
              <a:t>2018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spcAft>
                <a:spcPts val="18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16. </a:t>
            </a:r>
            <a:r>
              <a:rPr lang="en-IN" sz="2400" b="1" dirty="0" smtClean="0">
                <a:latin typeface="Cambria" panose="02040503050406030204" pitchFamily="18" charset="0"/>
              </a:rPr>
              <a:t>A. Jain</a:t>
            </a:r>
            <a:r>
              <a:rPr lang="en-IN" sz="2400" dirty="0" smtClean="0">
                <a:latin typeface="Cambria" panose="02040503050406030204" pitchFamily="18" charset="0"/>
              </a:rPr>
              <a:t>; “Membrane Technology : A Novel Approach in Food Processing”, </a:t>
            </a:r>
            <a:r>
              <a:rPr lang="en-IN" sz="2400" b="1" dirty="0" smtClean="0">
                <a:latin typeface="Cambria" panose="02040503050406030204" pitchFamily="18" charset="0"/>
              </a:rPr>
              <a:t>National Conference on ‘Indigenous Foods : How to Promote it,</a:t>
            </a:r>
            <a:r>
              <a:rPr lang="en-IN" sz="2400" dirty="0" smtClean="0">
                <a:latin typeface="Cambria" panose="02040503050406030204" pitchFamily="18" charset="0"/>
              </a:rPr>
              <a:t> April 19-20, </a:t>
            </a:r>
            <a:r>
              <a:rPr lang="en-IN" sz="2400" b="1" dirty="0" smtClean="0">
                <a:latin typeface="Cambria" panose="02040503050406030204" pitchFamily="18" charset="0"/>
              </a:rPr>
              <a:t>2018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spcAft>
                <a:spcPts val="1800"/>
              </a:spcAft>
              <a:tabLst>
                <a:tab pos="533400" algn="l"/>
              </a:tabLst>
            </a:pPr>
            <a:r>
              <a:rPr lang="en-US" sz="2400" dirty="0" smtClean="0">
                <a:latin typeface="Cambria" panose="02040503050406030204" pitchFamily="18" charset="0"/>
              </a:rPr>
              <a:t>17. </a:t>
            </a:r>
            <a:r>
              <a:rPr lang="en-IN" sz="2400" b="1" dirty="0" smtClean="0">
                <a:latin typeface="Cambria" panose="02040503050406030204" pitchFamily="18" charset="0"/>
              </a:rPr>
              <a:t>A. </a:t>
            </a:r>
            <a:r>
              <a:rPr lang="en-IN" sz="2400" b="1" dirty="0" err="1" smtClean="0">
                <a:latin typeface="Cambria" panose="02040503050406030204" pitchFamily="18" charset="0"/>
              </a:rPr>
              <a:t>Chandrakar</a:t>
            </a:r>
            <a:r>
              <a:rPr lang="en-IN" sz="2400" b="1" dirty="0" smtClean="0">
                <a:latin typeface="Cambria" panose="02040503050406030204" pitchFamily="18" charset="0"/>
              </a:rPr>
              <a:t>, A. N. Joshi</a:t>
            </a:r>
            <a:r>
              <a:rPr lang="en-IN" sz="2400" dirty="0">
                <a:latin typeface="Cambria" panose="02040503050406030204" pitchFamily="18" charset="0"/>
              </a:rPr>
              <a:t>,</a:t>
            </a:r>
            <a:r>
              <a:rPr lang="en-IN" sz="2400" dirty="0" smtClean="0">
                <a:latin typeface="Cambria" panose="02040503050406030204" pitchFamily="18" charset="0"/>
              </a:rPr>
              <a:t> “Applications of Reactive Extraction in Food Industries : A Review”, </a:t>
            </a:r>
            <a:r>
              <a:rPr lang="en-IN" sz="2400" b="1" dirty="0" smtClean="0">
                <a:latin typeface="Cambria" panose="02040503050406030204" pitchFamily="18" charset="0"/>
              </a:rPr>
              <a:t>National Conference on ‘Indigenous Foods : How to Promote it,</a:t>
            </a:r>
            <a:r>
              <a:rPr lang="en-IN" sz="2400" dirty="0" smtClean="0">
                <a:latin typeface="Cambria" panose="02040503050406030204" pitchFamily="18" charset="0"/>
              </a:rPr>
              <a:t> April 19-20, </a:t>
            </a:r>
            <a:r>
              <a:rPr lang="en-IN" sz="2400" b="1" dirty="0" smtClean="0">
                <a:latin typeface="Cambria" panose="02040503050406030204" pitchFamily="18" charset="0"/>
              </a:rPr>
              <a:t>2018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spcAft>
                <a:spcPts val="1800"/>
              </a:spcAft>
              <a:tabLst>
                <a:tab pos="533400" algn="l"/>
              </a:tabLst>
            </a:pP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CONFERENCE PAPERS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31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" y="949035"/>
            <a:ext cx="87630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18.</a:t>
            </a:r>
            <a:r>
              <a:rPr lang="en-IN" sz="2400" dirty="0" smtClean="0">
                <a:latin typeface="Cambria" panose="02040503050406030204" pitchFamily="18" charset="0"/>
              </a:rPr>
              <a:t> </a:t>
            </a:r>
            <a:r>
              <a:rPr lang="en-IN" sz="2400" b="1" dirty="0" smtClean="0">
                <a:latin typeface="Cambria" panose="02040503050406030204" pitchFamily="18" charset="0"/>
              </a:rPr>
              <a:t>G. P. </a:t>
            </a:r>
            <a:r>
              <a:rPr lang="en-IN" sz="2400" b="1" dirty="0" err="1" smtClean="0">
                <a:latin typeface="Cambria" panose="02040503050406030204" pitchFamily="18" charset="0"/>
              </a:rPr>
              <a:t>Dewangan</a:t>
            </a:r>
            <a:r>
              <a:rPr lang="en-IN" sz="2400" b="1" dirty="0" smtClean="0">
                <a:latin typeface="Cambria" panose="02040503050406030204" pitchFamily="18" charset="0"/>
              </a:rPr>
              <a:t>,</a:t>
            </a:r>
            <a:r>
              <a:rPr lang="en-IN" sz="2400" dirty="0" smtClean="0">
                <a:latin typeface="Cambria" panose="02040503050406030204" pitchFamily="18" charset="0"/>
              </a:rPr>
              <a:t> “Simultaneous </a:t>
            </a:r>
            <a:r>
              <a:rPr lang="en-IN" sz="2400" dirty="0" err="1" smtClean="0">
                <a:latin typeface="Cambria" panose="02040503050406030204" pitchFamily="18" charset="0"/>
              </a:rPr>
              <a:t>Saccharification</a:t>
            </a:r>
            <a:r>
              <a:rPr lang="en-IN" sz="2400" dirty="0" smtClean="0">
                <a:latin typeface="Cambria" panose="02040503050406030204" pitchFamily="18" charset="0"/>
              </a:rPr>
              <a:t> &amp; Fermentation of Ethanol From Potato Using Saccharomyces Cerevisiae and Bloom </a:t>
            </a:r>
            <a:r>
              <a:rPr lang="en-IN" sz="2400" dirty="0" err="1" smtClean="0">
                <a:latin typeface="Cambria" panose="02040503050406030204" pitchFamily="18" charset="0"/>
              </a:rPr>
              <a:t>Algea</a:t>
            </a:r>
            <a:r>
              <a:rPr lang="en-IN" sz="2400" dirty="0" smtClean="0">
                <a:latin typeface="Cambria" panose="02040503050406030204" pitchFamily="18" charset="0"/>
              </a:rPr>
              <a:t>”, </a:t>
            </a:r>
            <a:r>
              <a:rPr lang="en-IN" sz="2400" b="1" dirty="0" smtClean="0">
                <a:latin typeface="Cambria" panose="02040503050406030204" pitchFamily="18" charset="0"/>
              </a:rPr>
              <a:t>CHEMCON-2018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2018.</a:t>
            </a:r>
          </a:p>
          <a:p>
            <a:pPr marL="457200" indent="-457200" algn="just">
              <a:spcAft>
                <a:spcPts val="18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19. </a:t>
            </a:r>
            <a:r>
              <a:rPr lang="en-IN" sz="2400" b="1" dirty="0" smtClean="0">
                <a:latin typeface="Cambria" panose="02040503050406030204" pitchFamily="18" charset="0"/>
              </a:rPr>
              <a:t>V. P. Yadav</a:t>
            </a:r>
            <a:r>
              <a:rPr lang="en-IN" sz="2400" dirty="0" smtClean="0">
                <a:latin typeface="Cambria" panose="02040503050406030204" pitchFamily="18" charset="0"/>
              </a:rPr>
              <a:t>, “Catalytic Esterification of N-Butyric Acid with Ethanol over Zeolite Supported Nickle Catalyst and Sulphuric Acid”, </a:t>
            </a:r>
            <a:r>
              <a:rPr lang="en-IN" sz="2400" b="1" dirty="0" smtClean="0">
                <a:latin typeface="Cambria" panose="02040503050406030204" pitchFamily="18" charset="0"/>
              </a:rPr>
              <a:t>CHEMCON-2018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2018.</a:t>
            </a:r>
          </a:p>
          <a:p>
            <a:pPr marL="457200" indent="-457200" algn="just">
              <a:spcAft>
                <a:spcPts val="18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20. </a:t>
            </a:r>
            <a:r>
              <a:rPr lang="en-IN" sz="2400" b="1" dirty="0" smtClean="0">
                <a:latin typeface="Cambria" panose="02040503050406030204" pitchFamily="18" charset="0"/>
              </a:rPr>
              <a:t>G. P. </a:t>
            </a:r>
            <a:r>
              <a:rPr lang="en-IN" sz="2400" b="1" dirty="0" err="1" smtClean="0">
                <a:latin typeface="Cambria" panose="02040503050406030204" pitchFamily="18" charset="0"/>
              </a:rPr>
              <a:t>Dewanngan</a:t>
            </a:r>
            <a:r>
              <a:rPr lang="en-IN" sz="2400" dirty="0" smtClean="0">
                <a:latin typeface="Cambria" panose="02040503050406030204" pitchFamily="18" charset="0"/>
              </a:rPr>
              <a:t>, “Study on circulating fluidized bed system for incineration of municipal solid waste with coal as an auxiliary fuel”, </a:t>
            </a:r>
            <a:r>
              <a:rPr lang="en-IN" sz="2400" b="1" dirty="0" smtClean="0">
                <a:latin typeface="Cambria" panose="02040503050406030204" pitchFamily="18" charset="0"/>
              </a:rPr>
              <a:t>CHEMCON-2018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2018.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spcAft>
                <a:spcPts val="1800"/>
              </a:spcAft>
            </a:pP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5496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CONFERENCE PAPERS</a:t>
            </a:r>
            <a:endParaRPr lang="en-US" sz="4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32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" y="949035"/>
            <a:ext cx="8763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AutoNum type="arabicPeriod" startAt="21"/>
            </a:pPr>
            <a:r>
              <a:rPr lang="en-IN" sz="2400" b="1" dirty="0" smtClean="0">
                <a:latin typeface="Cambria" panose="02040503050406030204" pitchFamily="18" charset="0"/>
              </a:rPr>
              <a:t>A. N. Joshi</a:t>
            </a:r>
            <a:r>
              <a:rPr lang="en-IN" sz="2400" dirty="0" smtClean="0">
                <a:latin typeface="Cambria" panose="02040503050406030204" pitchFamily="18" charset="0"/>
              </a:rPr>
              <a:t>, “Reactive Extraction of p-</a:t>
            </a:r>
            <a:r>
              <a:rPr lang="en-IN" sz="2400" dirty="0" err="1" smtClean="0">
                <a:latin typeface="Cambria" panose="02040503050406030204" pitchFamily="18" charset="0"/>
              </a:rPr>
              <a:t>Coumaric</a:t>
            </a:r>
            <a:r>
              <a:rPr lang="en-IN" sz="2400" dirty="0" smtClean="0">
                <a:latin typeface="Cambria" panose="02040503050406030204" pitchFamily="18" charset="0"/>
              </a:rPr>
              <a:t> Acid Using TBP and Natural Diluents”, </a:t>
            </a:r>
            <a:r>
              <a:rPr lang="en-IN" sz="2400" b="1" dirty="0" smtClean="0">
                <a:latin typeface="Cambria" panose="02040503050406030204" pitchFamily="18" charset="0"/>
              </a:rPr>
              <a:t>CHEMCON-2018</a:t>
            </a:r>
            <a:r>
              <a:rPr lang="en-IN" sz="2400" dirty="0" smtClean="0">
                <a:latin typeface="Cambria" panose="02040503050406030204" pitchFamily="18" charset="0"/>
              </a:rPr>
              <a:t>, December 27-30, 2018.</a:t>
            </a:r>
          </a:p>
          <a:p>
            <a:pPr marL="457200" indent="-457200" algn="just">
              <a:spcAft>
                <a:spcPts val="1800"/>
              </a:spcAft>
              <a:buAutoNum type="arabicPeriod" startAt="21"/>
            </a:pPr>
            <a:r>
              <a:rPr lang="en-IN" sz="2400" dirty="0" smtClean="0">
                <a:latin typeface="Cambria" panose="02040503050406030204" pitchFamily="18" charset="0"/>
              </a:rPr>
              <a:t> </a:t>
            </a:r>
            <a:r>
              <a:rPr lang="en-IN" sz="2400" b="1" dirty="0" smtClean="0">
                <a:latin typeface="Cambria" panose="02040503050406030204" pitchFamily="18" charset="0"/>
              </a:rPr>
              <a:t>S. </a:t>
            </a:r>
            <a:r>
              <a:rPr lang="en-IN" sz="2400" b="1" dirty="0" err="1" smtClean="0">
                <a:latin typeface="Cambria" panose="02040503050406030204" pitchFamily="18" charset="0"/>
              </a:rPr>
              <a:t>Meshram</a:t>
            </a:r>
            <a:r>
              <a:rPr lang="en-IN" sz="2400" dirty="0" smtClean="0">
                <a:latin typeface="Cambria" panose="02040503050406030204" pitchFamily="18" charset="0"/>
              </a:rPr>
              <a:t>, “Lead Removal from Battery Recycling Unit Wastewater by Adsorption onto Steam Activated Coconut Shell Granular Activated Carbon”, </a:t>
            </a:r>
            <a:r>
              <a:rPr lang="en-IN" sz="2400" b="1" dirty="0" smtClean="0">
                <a:latin typeface="Cambria" panose="02040503050406030204" pitchFamily="18" charset="0"/>
              </a:rPr>
              <a:t>International Conference on Advances and Challenges for Sustainable Ecosystem, </a:t>
            </a:r>
            <a:r>
              <a:rPr lang="en-IN" sz="2400" dirty="0" smtClean="0">
                <a:latin typeface="Cambria" panose="02040503050406030204" pitchFamily="18" charset="0"/>
              </a:rPr>
              <a:t>December 6-8, </a:t>
            </a:r>
            <a:r>
              <a:rPr lang="en-IN" sz="2400" b="1" dirty="0" smtClean="0">
                <a:latin typeface="Cambria" panose="02040503050406030204" pitchFamily="18" charset="0"/>
              </a:rPr>
              <a:t>2018.</a:t>
            </a:r>
          </a:p>
          <a:p>
            <a:pPr marL="457200" indent="-457200" algn="just">
              <a:spcAft>
                <a:spcPts val="1800"/>
              </a:spcAft>
              <a:buFontTx/>
              <a:buAutoNum type="arabicPeriod" startAt="21"/>
            </a:pP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latin typeface="Cambria" panose="02040503050406030204" pitchFamily="18" charset="0"/>
              </a:rPr>
              <a:t> </a:t>
            </a:r>
            <a:r>
              <a:rPr lang="en-IN" sz="2400" b="1" dirty="0" smtClean="0">
                <a:latin typeface="Cambria" panose="02040503050406030204" pitchFamily="18" charset="0"/>
              </a:rPr>
              <a:t>S. </a:t>
            </a:r>
            <a:r>
              <a:rPr lang="en-IN" sz="2400" b="1" dirty="0" err="1" smtClean="0">
                <a:latin typeface="Cambria" panose="02040503050406030204" pitchFamily="18" charset="0"/>
              </a:rPr>
              <a:t>Meshram</a:t>
            </a:r>
            <a:r>
              <a:rPr lang="en-IN" sz="2400" dirty="0" smtClean="0">
                <a:latin typeface="Cambria" panose="02040503050406030204" pitchFamily="18" charset="0"/>
              </a:rPr>
              <a:t>, “Removal of Lead from Battery Recycling Unit Wastewater by Adsorption onto Nitric Acid impregnated Granular Activated Carbon”, </a:t>
            </a:r>
            <a:r>
              <a:rPr lang="en-IN" sz="2400" b="1" dirty="0" smtClean="0">
                <a:latin typeface="Cambria" panose="02040503050406030204" pitchFamily="18" charset="0"/>
              </a:rPr>
              <a:t>CHEMCON-2018, </a:t>
            </a:r>
            <a:r>
              <a:rPr lang="en-IN" sz="2400" dirty="0" smtClean="0">
                <a:latin typeface="Cambria" panose="02040503050406030204" pitchFamily="18" charset="0"/>
              </a:rPr>
              <a:t>December 27-30, </a:t>
            </a:r>
            <a:r>
              <a:rPr lang="en-IN" sz="2400" b="1" dirty="0" smtClean="0">
                <a:latin typeface="Cambria" panose="02040503050406030204" pitchFamily="18" charset="0"/>
              </a:rPr>
              <a:t>2018.</a:t>
            </a: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6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397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SHORT TERM COURSE / WORKSHOP ATTENDED</a:t>
            </a:r>
            <a:endParaRPr lang="en-US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33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25435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latin typeface="Cambria" panose="02040503050406030204" pitchFamily="18" charset="0"/>
              </a:rPr>
              <a:t>Two-day workshop on “Protection of Copyright and Patent” at IIT Kharagpur on during February 21-22, </a:t>
            </a:r>
            <a:r>
              <a:rPr lang="en-IN" sz="2400" b="1" dirty="0" smtClean="0">
                <a:latin typeface="Cambria" panose="02040503050406030204" pitchFamily="18" charset="0"/>
              </a:rPr>
              <a:t>2015.</a:t>
            </a:r>
            <a:r>
              <a:rPr lang="en-IN" sz="24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latin typeface="Cambria" panose="02040503050406030204" pitchFamily="18" charset="0"/>
              </a:rPr>
              <a:t>One Day Workshop on “Exploratory Data Analysis” at IIT Kharagpur on March 14, </a:t>
            </a:r>
            <a:r>
              <a:rPr lang="en-IN" sz="2400" b="1" dirty="0" smtClean="0">
                <a:latin typeface="Cambria" panose="02040503050406030204" pitchFamily="18" charset="0"/>
              </a:rPr>
              <a:t>2015.</a:t>
            </a:r>
            <a:r>
              <a:rPr lang="en-IN" sz="24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>
                <a:latin typeface="Cambria" panose="02040503050406030204" pitchFamily="18" charset="0"/>
              </a:rPr>
              <a:t>Recent Advances in Energy Research </a:t>
            </a:r>
            <a:r>
              <a:rPr lang="en-IN" sz="2400" dirty="0" smtClean="0">
                <a:latin typeface="Cambria" panose="02040503050406030204" pitchFamily="18" charset="0"/>
              </a:rPr>
              <a:t>during </a:t>
            </a:r>
            <a:r>
              <a:rPr lang="en-IN" sz="2400" dirty="0">
                <a:latin typeface="Cambria" panose="02040503050406030204" pitchFamily="18" charset="0"/>
              </a:rPr>
              <a:t>March 23-27, </a:t>
            </a:r>
            <a:r>
              <a:rPr lang="en-IN" sz="2400" b="1" dirty="0">
                <a:latin typeface="Cambria" panose="02040503050406030204" pitchFamily="18" charset="0"/>
              </a:rPr>
              <a:t>2015</a:t>
            </a:r>
            <a:r>
              <a:rPr lang="en-IN" sz="2400" dirty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latin typeface="Cambria" panose="02040503050406030204" pitchFamily="18" charset="0"/>
              </a:rPr>
              <a:t>UGC-Sponsored </a:t>
            </a:r>
            <a:r>
              <a:rPr lang="en-IN" sz="2400" dirty="0">
                <a:latin typeface="Cambria" panose="02040503050406030204" pitchFamily="18" charset="0"/>
              </a:rPr>
              <a:t>Refresher Course in Chemistry &amp; Chemical Technology at HRDC GGV </a:t>
            </a:r>
            <a:r>
              <a:rPr lang="en-IN" sz="2400" dirty="0" err="1">
                <a:latin typeface="Cambria" panose="02040503050406030204" pitchFamily="18" charset="0"/>
              </a:rPr>
              <a:t>Bilaspur</a:t>
            </a:r>
            <a:r>
              <a:rPr lang="en-IN" sz="2400" dirty="0">
                <a:latin typeface="Cambria" panose="02040503050406030204" pitchFamily="18" charset="0"/>
              </a:rPr>
              <a:t> during  May 01-21, </a:t>
            </a:r>
            <a:r>
              <a:rPr lang="en-IN" sz="2400" b="1" dirty="0">
                <a:latin typeface="Cambria" panose="02040503050406030204" pitchFamily="18" charset="0"/>
              </a:rPr>
              <a:t>2015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latin typeface="Cambria" panose="02040503050406030204" pitchFamily="18" charset="0"/>
              </a:rPr>
              <a:t>One </a:t>
            </a:r>
            <a:r>
              <a:rPr lang="en-IN" sz="2400" dirty="0">
                <a:latin typeface="Cambria" panose="02040503050406030204" pitchFamily="18" charset="0"/>
              </a:rPr>
              <a:t>week Faculty Development Programme on Design of Software Metrics for Effective Software refactoring at </a:t>
            </a:r>
            <a:r>
              <a:rPr lang="en-IN" sz="2400" dirty="0" smtClean="0">
                <a:latin typeface="Cambria" panose="02040503050406030204" pitchFamily="18" charset="0"/>
              </a:rPr>
              <a:t>Vishakhapatnam during  </a:t>
            </a:r>
            <a:r>
              <a:rPr lang="en-IN" sz="2400" dirty="0">
                <a:latin typeface="Cambria" panose="02040503050406030204" pitchFamily="18" charset="0"/>
              </a:rPr>
              <a:t>December 29, </a:t>
            </a:r>
            <a:r>
              <a:rPr lang="en-IN" sz="2400" b="1" dirty="0">
                <a:latin typeface="Cambria" panose="02040503050406030204" pitchFamily="18" charset="0"/>
              </a:rPr>
              <a:t>2015</a:t>
            </a:r>
            <a:r>
              <a:rPr lang="en-IN" sz="2400" dirty="0">
                <a:latin typeface="Cambria" panose="02040503050406030204" pitchFamily="18" charset="0"/>
              </a:rPr>
              <a:t> to January 02, </a:t>
            </a:r>
            <a:r>
              <a:rPr lang="en-IN" sz="2400" b="1" dirty="0">
                <a:latin typeface="Cambria" panose="02040503050406030204" pitchFamily="18" charset="0"/>
              </a:rPr>
              <a:t>2016</a:t>
            </a:r>
            <a:r>
              <a:rPr lang="en-IN" sz="24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397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SHORT TERM COURSE / WORKSHOP ATTENDED</a:t>
            </a:r>
            <a:endParaRPr lang="en-US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34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24572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Aft>
                <a:spcPts val="12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6. 	Exposure </a:t>
            </a:r>
            <a:r>
              <a:rPr lang="en-IN" sz="2400" dirty="0">
                <a:latin typeface="Cambria" panose="02040503050406030204" pitchFamily="18" charset="0"/>
              </a:rPr>
              <a:t>on MATLAB at </a:t>
            </a:r>
            <a:r>
              <a:rPr lang="en-IN" sz="2400" dirty="0" smtClean="0">
                <a:latin typeface="Cambria" panose="02040503050406030204" pitchFamily="18" charset="0"/>
              </a:rPr>
              <a:t>NITTR Kolkata during  </a:t>
            </a:r>
            <a:r>
              <a:rPr lang="en-IN" sz="2400" dirty="0">
                <a:latin typeface="Cambria" panose="02040503050406030204" pitchFamily="18" charset="0"/>
              </a:rPr>
              <a:t>December 28, 2015 to January 08, </a:t>
            </a:r>
            <a:r>
              <a:rPr lang="en-IN" sz="2400" b="1" dirty="0">
                <a:latin typeface="Cambria" panose="02040503050406030204" pitchFamily="18" charset="0"/>
              </a:rPr>
              <a:t>2016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715963" indent="-715963" algn="just">
              <a:spcAft>
                <a:spcPts val="12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7. 	Nonlinear </a:t>
            </a:r>
            <a:r>
              <a:rPr lang="en-IN" sz="2400" dirty="0">
                <a:latin typeface="Cambria" panose="02040503050406030204" pitchFamily="18" charset="0"/>
              </a:rPr>
              <a:t>Systems : Mathematical Modelling and </a:t>
            </a:r>
            <a:r>
              <a:rPr lang="en-IN" sz="2400" dirty="0" smtClean="0">
                <a:latin typeface="Cambria" panose="02040503050406030204" pitchFamily="18" charset="0"/>
              </a:rPr>
              <a:t>Computer </a:t>
            </a:r>
            <a:r>
              <a:rPr lang="en-IN" sz="2400" dirty="0">
                <a:latin typeface="Cambria" panose="02040503050406030204" pitchFamily="18" charset="0"/>
              </a:rPr>
              <a:t>Simulations” at  NIT Raipur during January 4-8, </a:t>
            </a:r>
            <a:r>
              <a:rPr lang="en-IN" sz="2400" b="1" dirty="0">
                <a:latin typeface="Cambria" panose="02040503050406030204" pitchFamily="18" charset="0"/>
              </a:rPr>
              <a:t>2016</a:t>
            </a:r>
            <a:r>
              <a:rPr lang="en-IN" sz="2400" dirty="0">
                <a:latin typeface="Cambria" panose="02040503050406030204" pitchFamily="18" charset="0"/>
              </a:rPr>
              <a:t>. </a:t>
            </a:r>
          </a:p>
          <a:p>
            <a:pPr marL="715963" indent="-715963" algn="just">
              <a:spcAft>
                <a:spcPts val="1200"/>
              </a:spcAft>
              <a:buAutoNum type="arabicPeriod" startAt="8"/>
            </a:pPr>
            <a:r>
              <a:rPr lang="en-IN" sz="2400" dirty="0" smtClean="0">
                <a:latin typeface="Cambria" panose="02040503050406030204" pitchFamily="18" charset="0"/>
              </a:rPr>
              <a:t>Intellectual </a:t>
            </a:r>
            <a:r>
              <a:rPr lang="en-IN" sz="2400" dirty="0">
                <a:latin typeface="Cambria" panose="02040503050406030204" pitchFamily="18" charset="0"/>
              </a:rPr>
              <a:t>Property Rights, IP Commercialization and Prevention of Plagiarism at </a:t>
            </a:r>
            <a:r>
              <a:rPr lang="en-IN" sz="2400" dirty="0" smtClean="0">
                <a:latin typeface="Cambria" panose="02040503050406030204" pitchFamily="18" charset="0"/>
              </a:rPr>
              <a:t>GGV </a:t>
            </a:r>
            <a:r>
              <a:rPr lang="en-IN" sz="2400" dirty="0" err="1" smtClean="0">
                <a:latin typeface="Cambria" panose="02040503050406030204" pitchFamily="18" charset="0"/>
              </a:rPr>
              <a:t>Bilaspur</a:t>
            </a:r>
            <a:r>
              <a:rPr lang="en-IN" sz="2400" dirty="0" smtClean="0">
                <a:latin typeface="Cambria" panose="02040503050406030204" pitchFamily="18" charset="0"/>
              </a:rPr>
              <a:t> during January 26-27</a:t>
            </a:r>
            <a:r>
              <a:rPr lang="en-IN" sz="2400" dirty="0">
                <a:latin typeface="Cambria" panose="02040503050406030204" pitchFamily="18" charset="0"/>
              </a:rPr>
              <a:t>, </a:t>
            </a:r>
            <a:r>
              <a:rPr lang="en-IN" sz="2400" b="1" dirty="0" smtClean="0">
                <a:latin typeface="Cambria" panose="02040503050406030204" pitchFamily="18" charset="0"/>
              </a:rPr>
              <a:t>2016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715963" indent="-715963" algn="just">
              <a:spcAft>
                <a:spcPts val="1200"/>
              </a:spcAft>
              <a:buAutoNum type="arabicPeriod" startAt="8"/>
            </a:pPr>
            <a:r>
              <a:rPr lang="en-IN" sz="2400" dirty="0" smtClean="0">
                <a:latin typeface="Cambria" panose="02040503050406030204" pitchFamily="18" charset="0"/>
              </a:rPr>
              <a:t>Mathematical </a:t>
            </a:r>
            <a:r>
              <a:rPr lang="en-IN" sz="2400" dirty="0" err="1">
                <a:latin typeface="Cambria" panose="02040503050406030204" pitchFamily="18" charset="0"/>
              </a:rPr>
              <a:t>Modeling</a:t>
            </a:r>
            <a:r>
              <a:rPr lang="en-IN" sz="2400" dirty="0">
                <a:latin typeface="Cambria" panose="02040503050406030204" pitchFamily="18" charset="0"/>
              </a:rPr>
              <a:t> and Computational Techniques in Science and Engineering at </a:t>
            </a:r>
            <a:r>
              <a:rPr lang="en-IN" sz="2400" dirty="0" smtClean="0">
                <a:latin typeface="Cambria" panose="02040503050406030204" pitchFamily="18" charset="0"/>
              </a:rPr>
              <a:t>NIT Raipur during </a:t>
            </a:r>
            <a:r>
              <a:rPr lang="en-IN" sz="2400" dirty="0">
                <a:latin typeface="Cambria" panose="02040503050406030204" pitchFamily="18" charset="0"/>
              </a:rPr>
              <a:t>March </a:t>
            </a:r>
            <a:r>
              <a:rPr lang="en-IN" sz="2400" dirty="0" smtClean="0">
                <a:latin typeface="Cambria" panose="02040503050406030204" pitchFamily="18" charset="0"/>
              </a:rPr>
              <a:t>14-18, </a:t>
            </a:r>
            <a:r>
              <a:rPr lang="en-IN" sz="2400" b="1" dirty="0" smtClean="0">
                <a:latin typeface="Cambria" panose="02040503050406030204" pitchFamily="18" charset="0"/>
              </a:rPr>
              <a:t>2016</a:t>
            </a:r>
            <a:r>
              <a:rPr lang="en-IN" sz="2400" dirty="0" smtClean="0">
                <a:latin typeface="Cambria" panose="02040503050406030204" pitchFamily="18" charset="0"/>
              </a:rPr>
              <a:t>.</a:t>
            </a:r>
          </a:p>
          <a:p>
            <a:pPr marL="715963" indent="-715963" algn="just">
              <a:spcAft>
                <a:spcPts val="1200"/>
              </a:spcAft>
              <a:buAutoNum type="arabicPeriod" startAt="8"/>
            </a:pPr>
            <a:r>
              <a:rPr lang="en-IN" sz="2400" dirty="0" smtClean="0">
                <a:latin typeface="Cambria" panose="02040503050406030204" pitchFamily="18" charset="0"/>
              </a:rPr>
              <a:t>Short </a:t>
            </a:r>
            <a:r>
              <a:rPr lang="en-IN" sz="2400" dirty="0">
                <a:latin typeface="Cambria" panose="02040503050406030204" pitchFamily="18" charset="0"/>
              </a:rPr>
              <a:t>Term Course on “Effective Communication Skill for Engineers, Scientists and Educators” at IIT Kharagpur during April 2-9, </a:t>
            </a:r>
            <a:r>
              <a:rPr lang="en-IN" sz="2400" b="1" dirty="0">
                <a:latin typeface="Cambria" panose="02040503050406030204" pitchFamily="18" charset="0"/>
              </a:rPr>
              <a:t>2016</a:t>
            </a:r>
            <a:r>
              <a:rPr lang="en-IN" sz="2400" dirty="0">
                <a:latin typeface="Cambria" panose="02040503050406030204" pitchFamily="18" charset="0"/>
              </a:rPr>
              <a:t>. </a:t>
            </a:r>
            <a:endParaRPr lang="en-IN" sz="2400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1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397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SHORT TERM COURSE / WORKSHOP ATTENDED</a:t>
            </a:r>
            <a:endParaRPr lang="en-US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35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24572"/>
            <a:ext cx="8763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Aft>
                <a:spcPts val="12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11. SAKSHAM-IT </a:t>
            </a:r>
            <a:r>
              <a:rPr lang="en-IN" sz="2400" dirty="0">
                <a:latin typeface="Cambria" panose="02040503050406030204" pitchFamily="18" charset="0"/>
              </a:rPr>
              <a:t>Champion Training Program at HRDC GGV, </a:t>
            </a:r>
            <a:r>
              <a:rPr lang="en-IN" sz="2400" dirty="0" err="1">
                <a:latin typeface="Cambria" panose="02040503050406030204" pitchFamily="18" charset="0"/>
              </a:rPr>
              <a:t>Bilaspur</a:t>
            </a:r>
            <a:r>
              <a:rPr lang="en-IN" sz="2400" dirty="0">
                <a:latin typeface="Cambria" panose="02040503050406030204" pitchFamily="18" charset="0"/>
              </a:rPr>
              <a:t> during May 09-14, </a:t>
            </a:r>
            <a:r>
              <a:rPr lang="en-IN" sz="2400" b="1" dirty="0">
                <a:latin typeface="Cambria" panose="02040503050406030204" pitchFamily="18" charset="0"/>
              </a:rPr>
              <a:t>2016</a:t>
            </a:r>
            <a:r>
              <a:rPr lang="en-IN" sz="2400" dirty="0"/>
              <a:t>.</a:t>
            </a:r>
            <a:r>
              <a:rPr lang="en-IN" sz="2400" dirty="0">
                <a:latin typeface="Cambria" panose="02040503050406030204" pitchFamily="18" charset="0"/>
              </a:rPr>
              <a:t> </a:t>
            </a:r>
            <a:endParaRPr lang="en-IN" sz="2400" dirty="0" smtClean="0">
              <a:latin typeface="Cambria" panose="02040503050406030204" pitchFamily="18" charset="0"/>
            </a:endParaRPr>
          </a:p>
          <a:p>
            <a:pPr marL="625475" indent="-625475" algn="just">
              <a:spcAft>
                <a:spcPts val="12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12.  UGC-Sponsored </a:t>
            </a:r>
            <a:r>
              <a:rPr lang="en-IN" sz="2400" dirty="0">
                <a:latin typeface="Cambria" panose="02040503050406030204" pitchFamily="18" charset="0"/>
              </a:rPr>
              <a:t>16</a:t>
            </a:r>
            <a:r>
              <a:rPr lang="en-IN" sz="2400" baseline="30000" dirty="0">
                <a:latin typeface="Cambria" panose="02040503050406030204" pitchFamily="18" charset="0"/>
              </a:rPr>
              <a:t>th</a:t>
            </a:r>
            <a:r>
              <a:rPr lang="en-IN" sz="2400" dirty="0">
                <a:latin typeface="Cambria" panose="02040503050406030204" pitchFamily="18" charset="0"/>
              </a:rPr>
              <a:t> Orientation Programme </a:t>
            </a:r>
            <a:r>
              <a:rPr lang="en-US" sz="2400" dirty="0">
                <a:latin typeface="Cambria" panose="02040503050406030204" pitchFamily="18" charset="0"/>
              </a:rPr>
              <a:t>at HRDC GGV, </a:t>
            </a:r>
            <a:r>
              <a:rPr lang="en-US" sz="2400" dirty="0" err="1">
                <a:latin typeface="Cambria" panose="02040503050406030204" pitchFamily="18" charset="0"/>
              </a:rPr>
              <a:t>Bilaspur</a:t>
            </a:r>
            <a:r>
              <a:rPr lang="en-US" sz="2400" dirty="0">
                <a:latin typeface="Cambria" panose="02040503050406030204" pitchFamily="18" charset="0"/>
              </a:rPr>
              <a:t> ; from May 30 to June 25, </a:t>
            </a:r>
            <a:r>
              <a:rPr lang="en-US" sz="2400" b="1" dirty="0">
                <a:latin typeface="Cambria" panose="02040503050406030204" pitchFamily="18" charset="0"/>
              </a:rPr>
              <a:t>2016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625475" indent="-625475" algn="just">
              <a:spcAft>
                <a:spcPts val="1200"/>
              </a:spcAft>
              <a:buAutoNum type="arabicPeriod" startAt="13"/>
            </a:pP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latin typeface="Cambria" panose="02040503050406030204" pitchFamily="18" charset="0"/>
              </a:rPr>
              <a:t>Workshop </a:t>
            </a:r>
            <a:r>
              <a:rPr lang="en-IN" sz="2400" dirty="0">
                <a:latin typeface="Cambria" panose="02040503050406030204" pitchFamily="18" charset="0"/>
              </a:rPr>
              <a:t>on “Reference Manager: Use of MENDELEY &amp; ENDNOTE</a:t>
            </a:r>
            <a:r>
              <a:rPr lang="en-IN" sz="2400" dirty="0"/>
              <a:t>” </a:t>
            </a:r>
            <a:r>
              <a:rPr lang="en-IN" sz="2400" dirty="0">
                <a:latin typeface="Cambria" panose="02040503050406030204" pitchFamily="18" charset="0"/>
              </a:rPr>
              <a:t>at IIT Kharagpur on September 8, </a:t>
            </a:r>
            <a:r>
              <a:rPr lang="en-IN" sz="2400" b="1" dirty="0">
                <a:latin typeface="Cambria" panose="02040503050406030204" pitchFamily="18" charset="0"/>
              </a:rPr>
              <a:t>2016</a:t>
            </a:r>
            <a:r>
              <a:rPr lang="en-IN" sz="2400" dirty="0">
                <a:latin typeface="Cambria" panose="02040503050406030204" pitchFamily="18" charset="0"/>
              </a:rPr>
              <a:t>. </a:t>
            </a:r>
            <a:endParaRPr lang="en-IN" sz="2400" dirty="0" smtClean="0">
              <a:latin typeface="Cambria" panose="02040503050406030204" pitchFamily="18" charset="0"/>
            </a:endParaRPr>
          </a:p>
          <a:p>
            <a:pPr marL="625475" indent="-625475" algn="just">
              <a:spcAft>
                <a:spcPts val="1200"/>
              </a:spcAft>
              <a:buAutoNum type="arabicPeriod" startAt="13"/>
            </a:pPr>
            <a:r>
              <a:rPr lang="en-IN" sz="2400" dirty="0"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latin typeface="Cambria" panose="02040503050406030204" pitchFamily="18" charset="0"/>
              </a:rPr>
              <a:t>Workshop on “Product Engineering and Design Idea Competition” at IIT Kharagpur on November 13, </a:t>
            </a:r>
            <a:r>
              <a:rPr lang="en-IN" sz="2400" b="1" dirty="0" smtClean="0">
                <a:latin typeface="Cambria" panose="02040503050406030204" pitchFamily="18" charset="0"/>
              </a:rPr>
              <a:t>2016</a:t>
            </a:r>
            <a:r>
              <a:rPr lang="en-IN" sz="2400" dirty="0" smtClean="0">
                <a:latin typeface="Cambria" panose="02040503050406030204" pitchFamily="18" charset="0"/>
              </a:rPr>
              <a:t>. </a:t>
            </a:r>
          </a:p>
          <a:p>
            <a:pPr marL="625475" indent="-625475" algn="just">
              <a:spcAft>
                <a:spcPts val="1200"/>
              </a:spcAft>
              <a:buFontTx/>
              <a:buAutoNum type="arabicPeriod" startAt="13"/>
            </a:pPr>
            <a:r>
              <a:rPr lang="en-IN" sz="2400" dirty="0">
                <a:latin typeface="Cambria" panose="02040503050406030204" pitchFamily="18" charset="0"/>
              </a:rPr>
              <a:t>One day workshop on Recent Challenges &amp; Opportunities in Chemical Engineering at NIT Raipur on January 30, 2017.</a:t>
            </a:r>
          </a:p>
          <a:p>
            <a:pPr marL="625475" indent="-625475" algn="just">
              <a:spcAft>
                <a:spcPts val="1200"/>
              </a:spcAft>
              <a:buFontTx/>
              <a:buAutoNum type="arabicPeriod" startAt="13"/>
            </a:pPr>
            <a:r>
              <a:rPr lang="en-IN" sz="2400" dirty="0" smtClean="0">
                <a:latin typeface="Cambria" panose="02040503050406030204" pitchFamily="18" charset="0"/>
              </a:rPr>
              <a:t>Massive </a:t>
            </a:r>
            <a:r>
              <a:rPr lang="en-IN" sz="2400" dirty="0">
                <a:latin typeface="Cambria" panose="02040503050406030204" pitchFamily="18" charset="0"/>
              </a:rPr>
              <a:t>Open Online Courses (MOOCs) Training Programme at </a:t>
            </a:r>
            <a:r>
              <a:rPr lang="en-IN" sz="2400" dirty="0" smtClean="0">
                <a:latin typeface="Cambria" panose="02040503050406030204" pitchFamily="18" charset="0"/>
              </a:rPr>
              <a:t>HRDC GGV, </a:t>
            </a:r>
            <a:r>
              <a:rPr lang="en-IN" sz="2400" dirty="0" err="1" smtClean="0">
                <a:latin typeface="Cambria" panose="02040503050406030204" pitchFamily="18" charset="0"/>
              </a:rPr>
              <a:t>Bilaspur</a:t>
            </a:r>
            <a:r>
              <a:rPr lang="en-IN" sz="2400" dirty="0" smtClean="0">
                <a:latin typeface="Cambria" panose="02040503050406030204" pitchFamily="18" charset="0"/>
              </a:rPr>
              <a:t> during </a:t>
            </a:r>
            <a:r>
              <a:rPr lang="en-IN" sz="2400" dirty="0">
                <a:latin typeface="Cambria" panose="02040503050406030204" pitchFamily="18" charset="0"/>
              </a:rPr>
              <a:t>February 27-28, </a:t>
            </a:r>
            <a:r>
              <a:rPr lang="en-IN" sz="2400" b="1" dirty="0" smtClean="0">
                <a:latin typeface="Cambria" panose="02040503050406030204" pitchFamily="18" charset="0"/>
              </a:rPr>
              <a:t>2017.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8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397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SHORT TERM COURSE / WORKSHOP ATTENDED</a:t>
            </a:r>
            <a:endParaRPr lang="en-US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36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24572"/>
            <a:ext cx="8763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Aft>
                <a:spcPts val="1800"/>
              </a:spcAft>
              <a:buAutoNum type="arabicPeriod" startAt="17"/>
            </a:pPr>
            <a:r>
              <a:rPr lang="en-IN" sz="2400" dirty="0" smtClean="0">
                <a:latin typeface="Cambria" panose="02040503050406030204" pitchFamily="18" charset="0"/>
              </a:rPr>
              <a:t>UGC-Sponsored </a:t>
            </a:r>
            <a:r>
              <a:rPr lang="en-IN" sz="2400" dirty="0">
                <a:latin typeface="Cambria" panose="02040503050406030204" pitchFamily="18" charset="0"/>
              </a:rPr>
              <a:t>18</a:t>
            </a:r>
            <a:r>
              <a:rPr lang="en-IN" sz="2400" baseline="30000" dirty="0">
                <a:latin typeface="Cambria" panose="02040503050406030204" pitchFamily="18" charset="0"/>
              </a:rPr>
              <a:t>th</a:t>
            </a:r>
            <a:r>
              <a:rPr lang="en-IN" sz="2400" dirty="0">
                <a:latin typeface="Cambria" panose="02040503050406030204" pitchFamily="18" charset="0"/>
              </a:rPr>
              <a:t> Orientation Programme </a:t>
            </a:r>
            <a:r>
              <a:rPr lang="en-US" sz="2400" dirty="0">
                <a:latin typeface="Cambria" panose="02040503050406030204" pitchFamily="18" charset="0"/>
              </a:rPr>
              <a:t>at HRDC GGV, </a:t>
            </a:r>
            <a:r>
              <a:rPr lang="en-US" sz="2400" dirty="0" err="1">
                <a:latin typeface="Cambria" panose="02040503050406030204" pitchFamily="18" charset="0"/>
              </a:rPr>
              <a:t>Bilaspur</a:t>
            </a:r>
            <a:r>
              <a:rPr lang="en-US" sz="2400" dirty="0">
                <a:latin typeface="Cambria" panose="02040503050406030204" pitchFamily="18" charset="0"/>
              </a:rPr>
              <a:t> ; from May 01-29, </a:t>
            </a:r>
            <a:r>
              <a:rPr lang="en-US" sz="2400" b="1" dirty="0" smtClean="0">
                <a:latin typeface="Cambria" panose="02040503050406030204" pitchFamily="18" charset="0"/>
              </a:rPr>
              <a:t>2017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</a:p>
          <a:p>
            <a:pPr marL="625475" indent="-625475" algn="just">
              <a:spcAft>
                <a:spcPts val="1800"/>
              </a:spcAft>
              <a:buAutoNum type="arabicPeriod" startAt="17"/>
            </a:pPr>
            <a:r>
              <a:rPr lang="en-IN" sz="2400" dirty="0" smtClean="0">
                <a:latin typeface="Cambria" panose="02040503050406030204" pitchFamily="18" charset="0"/>
              </a:rPr>
              <a:t>LATEX </a:t>
            </a:r>
            <a:r>
              <a:rPr lang="en-IN" sz="2400" dirty="0">
                <a:latin typeface="Cambria" panose="02040503050406030204" pitchFamily="18" charset="0"/>
              </a:rPr>
              <a:t>workshop on Technical Report </a:t>
            </a:r>
            <a:r>
              <a:rPr lang="en-IN" sz="2400" dirty="0" smtClean="0">
                <a:latin typeface="Cambria" panose="02040503050406030204" pitchFamily="18" charset="0"/>
              </a:rPr>
              <a:t>Writing </a:t>
            </a:r>
            <a:r>
              <a:rPr lang="en-IN" sz="2400" dirty="0">
                <a:latin typeface="Cambria" panose="02040503050406030204" pitchFamily="18" charset="0"/>
              </a:rPr>
              <a:t>at IIT Kharagpur on May 24, </a:t>
            </a:r>
            <a:r>
              <a:rPr lang="en-IN" sz="2400" b="1" dirty="0">
                <a:latin typeface="Cambria" panose="02040503050406030204" pitchFamily="18" charset="0"/>
              </a:rPr>
              <a:t>2017</a:t>
            </a:r>
            <a:r>
              <a:rPr lang="en-IN" sz="2400" dirty="0">
                <a:latin typeface="Cambria" panose="02040503050406030204" pitchFamily="18" charset="0"/>
              </a:rPr>
              <a:t>. </a:t>
            </a:r>
            <a:endParaRPr lang="en-IN" sz="2400" dirty="0" smtClean="0">
              <a:latin typeface="Cambria" panose="02040503050406030204" pitchFamily="18" charset="0"/>
            </a:endParaRPr>
          </a:p>
          <a:p>
            <a:pPr marL="625475" indent="-625475" algn="just">
              <a:spcAft>
                <a:spcPts val="1800"/>
              </a:spcAft>
              <a:buAutoNum type="arabicPeriod" startAt="17"/>
            </a:pPr>
            <a:r>
              <a:rPr lang="en-IN" sz="2400" dirty="0" smtClean="0">
                <a:latin typeface="Cambria" panose="02040503050406030204" pitchFamily="18" charset="0"/>
              </a:rPr>
              <a:t>UGC-Sponsored </a:t>
            </a:r>
            <a:r>
              <a:rPr lang="en-IN" sz="2400" dirty="0">
                <a:latin typeface="Cambria" panose="02040503050406030204" pitchFamily="18" charset="0"/>
              </a:rPr>
              <a:t>Refresher Course in Advances in Engineering &amp; Technology </a:t>
            </a:r>
            <a:r>
              <a:rPr lang="en-US" sz="2400" dirty="0">
                <a:latin typeface="Cambria" panose="02040503050406030204" pitchFamily="18" charset="0"/>
              </a:rPr>
              <a:t>at HRDC GGV, </a:t>
            </a:r>
            <a:r>
              <a:rPr lang="en-US" sz="2400" dirty="0" err="1">
                <a:latin typeface="Cambria" panose="02040503050406030204" pitchFamily="18" charset="0"/>
              </a:rPr>
              <a:t>Bilaspur</a:t>
            </a:r>
            <a:r>
              <a:rPr lang="en-US" sz="2400" dirty="0">
                <a:latin typeface="Cambria" panose="02040503050406030204" pitchFamily="18" charset="0"/>
              </a:rPr>
              <a:t> ; from June 5-24, </a:t>
            </a:r>
            <a:r>
              <a:rPr lang="en-US" sz="2400" b="1" dirty="0" smtClean="0">
                <a:latin typeface="Cambria" panose="02040503050406030204" pitchFamily="18" charset="0"/>
              </a:rPr>
              <a:t>2017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</a:p>
          <a:p>
            <a:pPr marL="625475" indent="-625475" algn="just">
              <a:spcAft>
                <a:spcPts val="1800"/>
              </a:spcAft>
              <a:buAutoNum type="arabicPeriod" startAt="17"/>
            </a:pPr>
            <a:r>
              <a:rPr lang="en-IN" sz="2400" dirty="0" smtClean="0">
                <a:latin typeface="Cambria" panose="02040503050406030204" pitchFamily="18" charset="0"/>
              </a:rPr>
              <a:t>One </a:t>
            </a:r>
            <a:r>
              <a:rPr lang="en-IN" sz="2400" dirty="0">
                <a:latin typeface="Cambria" panose="02040503050406030204" pitchFamily="18" charset="0"/>
              </a:rPr>
              <a:t>day workshop on “Forecasting Contaminant Percolation through Soil Beds in India” at IIT Kharagpur on September 12, </a:t>
            </a:r>
            <a:r>
              <a:rPr lang="en-IN" sz="2400" b="1" dirty="0">
                <a:latin typeface="Cambria" panose="02040503050406030204" pitchFamily="18" charset="0"/>
              </a:rPr>
              <a:t>2017</a:t>
            </a:r>
            <a:r>
              <a:rPr lang="en-IN" sz="2400" dirty="0">
                <a:latin typeface="Cambria" panose="02040503050406030204" pitchFamily="18" charset="0"/>
              </a:rPr>
              <a:t>. </a:t>
            </a:r>
            <a:endParaRPr lang="en-IN" sz="2400" dirty="0" smtClean="0">
              <a:latin typeface="Cambria" panose="02040503050406030204" pitchFamily="18" charset="0"/>
            </a:endParaRPr>
          </a:p>
          <a:p>
            <a:pPr marL="625475" indent="-625475" algn="just">
              <a:spcAft>
                <a:spcPts val="1800"/>
              </a:spcAft>
              <a:buAutoNum type="arabicPeriod" startAt="17"/>
            </a:pPr>
            <a:r>
              <a:rPr lang="en-IN" sz="2400" dirty="0" smtClean="0">
                <a:latin typeface="Cambria" panose="02040503050406030204" pitchFamily="18" charset="0"/>
              </a:rPr>
              <a:t>AICTE-QIP </a:t>
            </a:r>
            <a:r>
              <a:rPr lang="en-IN" sz="2400" dirty="0">
                <a:latin typeface="Cambria" panose="02040503050406030204" pitchFamily="18" charset="0"/>
              </a:rPr>
              <a:t>Short Term Course on Numerical Techniques for Chemical Process Simulations at </a:t>
            </a:r>
            <a:r>
              <a:rPr lang="en-IN" sz="2400" dirty="0" smtClean="0">
                <a:latin typeface="Cambria" panose="02040503050406030204" pitchFamily="18" charset="0"/>
              </a:rPr>
              <a:t>IIT Kharagpur during </a:t>
            </a:r>
            <a:r>
              <a:rPr lang="en-IN" sz="2400" dirty="0">
                <a:latin typeface="Cambria" panose="02040503050406030204" pitchFamily="18" charset="0"/>
              </a:rPr>
              <a:t>November 20-26, </a:t>
            </a:r>
            <a:r>
              <a:rPr lang="en-IN" sz="2400" b="1" dirty="0" smtClean="0">
                <a:latin typeface="Cambria" panose="02040503050406030204" pitchFamily="18" charset="0"/>
              </a:rPr>
              <a:t>2017</a:t>
            </a:r>
            <a:r>
              <a:rPr lang="en-IN" sz="2400" dirty="0" smtClean="0"/>
              <a:t>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4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397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SHORT TERM COURSE / WORKSHOP ATTENDED</a:t>
            </a:r>
            <a:endParaRPr lang="en-US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37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24572"/>
            <a:ext cx="8763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Aft>
                <a:spcPts val="1800"/>
              </a:spcAft>
            </a:pPr>
            <a:r>
              <a:rPr lang="en-IN" sz="2400" dirty="0" smtClean="0">
                <a:latin typeface="Cambria" panose="02040503050406030204" pitchFamily="18" charset="0"/>
              </a:rPr>
              <a:t>22. </a:t>
            </a:r>
            <a:r>
              <a:rPr lang="en-IN" sz="2400" dirty="0">
                <a:solidFill>
                  <a:prstClr val="black"/>
                </a:solidFill>
                <a:latin typeface="Cambria" panose="02040503050406030204" pitchFamily="18" charset="0"/>
              </a:rPr>
              <a:t>UGC-Sponsored 21</a:t>
            </a:r>
            <a:r>
              <a:rPr lang="en-IN" sz="2400" baseline="30000" dirty="0">
                <a:solidFill>
                  <a:prstClr val="black"/>
                </a:solidFill>
                <a:latin typeface="Cambria" panose="02040503050406030204" pitchFamily="18" charset="0"/>
              </a:rPr>
              <a:t>st</a:t>
            </a:r>
            <a:r>
              <a:rPr lang="en-IN" sz="2400" dirty="0">
                <a:solidFill>
                  <a:prstClr val="black"/>
                </a:solidFill>
                <a:latin typeface="Cambria" panose="02040503050406030204" pitchFamily="18" charset="0"/>
              </a:rPr>
              <a:t> Orientation Programme 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at HRDC GGV,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Bilaspur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; from June 04-30,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2018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</a:p>
          <a:p>
            <a:pPr marL="625475" indent="-625475" algn="just">
              <a:spcAft>
                <a:spcPts val="1800"/>
              </a:spcAft>
              <a:buAutoNum type="arabicPeriod" startAt="23"/>
            </a:pPr>
            <a:r>
              <a:rPr lang="en-IN" sz="2400" dirty="0" smtClean="0">
                <a:latin typeface="Cambria" panose="02040503050406030204" pitchFamily="18" charset="0"/>
              </a:rPr>
              <a:t>UGC-Sponsored </a:t>
            </a:r>
            <a:r>
              <a:rPr lang="en-IN" sz="2400" dirty="0">
                <a:latin typeface="Cambria" panose="02040503050406030204" pitchFamily="18" charset="0"/>
              </a:rPr>
              <a:t>Refresher Course in Research Methodology at HRDC GGV </a:t>
            </a:r>
            <a:r>
              <a:rPr lang="en-IN" sz="2400" dirty="0" err="1">
                <a:latin typeface="Cambria" panose="02040503050406030204" pitchFamily="18" charset="0"/>
              </a:rPr>
              <a:t>Bilaspur</a:t>
            </a:r>
            <a:r>
              <a:rPr lang="en-IN" sz="2400" dirty="0">
                <a:latin typeface="Cambria" panose="02040503050406030204" pitchFamily="18" charset="0"/>
              </a:rPr>
              <a:t> during June 16 – July 06, </a:t>
            </a:r>
            <a:r>
              <a:rPr lang="en-IN" sz="2400" b="1" dirty="0">
                <a:latin typeface="Cambria" panose="02040503050406030204" pitchFamily="18" charset="0"/>
              </a:rPr>
              <a:t>2018</a:t>
            </a:r>
            <a:r>
              <a:rPr lang="en-IN" sz="2400" dirty="0" smtClean="0">
                <a:latin typeface="Cambria" panose="02040503050406030204" pitchFamily="18" charset="0"/>
              </a:rPr>
              <a:t>. </a:t>
            </a:r>
          </a:p>
          <a:p>
            <a:pPr marL="625475" indent="-625475" algn="just">
              <a:spcAft>
                <a:spcPts val="1800"/>
              </a:spcAft>
              <a:buAutoNum type="arabicPeriod" startAt="23"/>
            </a:pPr>
            <a:r>
              <a:rPr lang="en-IN" sz="2400" dirty="0" smtClean="0">
                <a:latin typeface="Cambria" panose="02040503050406030204" pitchFamily="18" charset="0"/>
              </a:rPr>
              <a:t>Faculty </a:t>
            </a:r>
            <a:r>
              <a:rPr lang="en-IN" sz="2400" dirty="0">
                <a:latin typeface="Cambria" panose="02040503050406030204" pitchFamily="18" charset="0"/>
              </a:rPr>
              <a:t>Development Program for Student Induction at </a:t>
            </a:r>
            <a:r>
              <a:rPr lang="en-IN" sz="2400" dirty="0" smtClean="0">
                <a:latin typeface="Cambria" panose="02040503050406030204" pitchFamily="18" charset="0"/>
              </a:rPr>
              <a:t>Pt. </a:t>
            </a:r>
            <a:r>
              <a:rPr lang="en-IN" sz="2400" dirty="0" err="1" smtClean="0">
                <a:latin typeface="Cambria" panose="02040503050406030204" pitchFamily="18" charset="0"/>
              </a:rPr>
              <a:t>Ravishankar</a:t>
            </a:r>
            <a:r>
              <a:rPr lang="en-IN" sz="2400" dirty="0" smtClean="0">
                <a:latin typeface="Cambria" panose="02040503050406030204" pitchFamily="18" charset="0"/>
              </a:rPr>
              <a:t> University, Raipur during </a:t>
            </a:r>
            <a:r>
              <a:rPr lang="en-IN" sz="2400" dirty="0">
                <a:latin typeface="Cambria" panose="02040503050406030204" pitchFamily="18" charset="0"/>
              </a:rPr>
              <a:t>January 12-14, </a:t>
            </a:r>
            <a:r>
              <a:rPr lang="en-IN" sz="2400" b="1" dirty="0" smtClean="0">
                <a:latin typeface="Cambria" panose="02040503050406030204" pitchFamily="18" charset="0"/>
              </a:rPr>
              <a:t>2019</a:t>
            </a:r>
            <a:r>
              <a:rPr lang="en-IN" sz="2400" dirty="0" smtClean="0"/>
              <a:t>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9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76200"/>
            <a:ext cx="85496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ACHIEVEMENTS OF FACULTY MEMBERS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38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x-none" sz="2600" b="1" dirty="0" smtClean="0">
                <a:solidFill>
                  <a:srgbClr val="C00000"/>
                </a:solidFill>
                <a:latin typeface="Cambria" pitchFamily="18" charset="0"/>
              </a:rPr>
              <a:t>Prof</a:t>
            </a:r>
            <a:r>
              <a:rPr lang="x-none" sz="2600" b="1" dirty="0">
                <a:solidFill>
                  <a:srgbClr val="C00000"/>
                </a:solidFill>
                <a:latin typeface="Cambria" pitchFamily="18" charset="0"/>
              </a:rPr>
              <a:t>. S. N. Saha</a:t>
            </a:r>
            <a:r>
              <a:rPr lang="x-none" sz="2600" dirty="0">
                <a:latin typeface="Cambria" pitchFamily="18" charset="0"/>
              </a:rPr>
              <a:t>, Expert Member of the Scrutiny Committee, </a:t>
            </a:r>
            <a:r>
              <a:rPr lang="x-none" sz="2600" dirty="0" smtClean="0">
                <a:latin typeface="Cambria" pitchFamily="18" charset="0"/>
              </a:rPr>
              <a:t>Appell</a:t>
            </a:r>
            <a:r>
              <a:rPr lang="en-US" sz="2600" dirty="0" smtClean="0">
                <a:latin typeface="Cambria" pitchFamily="18" charset="0"/>
              </a:rPr>
              <a:t>a</a:t>
            </a:r>
            <a:r>
              <a:rPr lang="x-none" sz="2600" dirty="0" smtClean="0">
                <a:latin typeface="Cambria" pitchFamily="18" charset="0"/>
              </a:rPr>
              <a:t>t</a:t>
            </a:r>
            <a:r>
              <a:rPr lang="en-US" sz="2600" dirty="0" smtClean="0">
                <a:latin typeface="Cambria" pitchFamily="18" charset="0"/>
              </a:rPr>
              <a:t>e</a:t>
            </a:r>
            <a:r>
              <a:rPr lang="x-none" sz="2600" dirty="0" smtClean="0">
                <a:latin typeface="Cambria" pitchFamily="18" charset="0"/>
              </a:rPr>
              <a:t> </a:t>
            </a:r>
            <a:r>
              <a:rPr lang="x-none" sz="2600" dirty="0">
                <a:latin typeface="Cambria" pitchFamily="18" charset="0"/>
              </a:rPr>
              <a:t>Committee and Approval Committee of AICTE, also expert member of National Board of Accreditation (NBA</a:t>
            </a:r>
            <a:r>
              <a:rPr lang="x-none" sz="2600" dirty="0" smtClean="0">
                <a:latin typeface="Cambria" pitchFamily="18" charset="0"/>
              </a:rPr>
              <a:t>)</a:t>
            </a:r>
            <a:r>
              <a:rPr lang="en-US" sz="2600" dirty="0" smtClean="0">
                <a:latin typeface="Cambria" pitchFamily="18" charset="0"/>
              </a:rPr>
              <a:t>, NAAC.</a:t>
            </a:r>
            <a:r>
              <a:rPr lang="x-none" sz="2600" dirty="0" smtClean="0">
                <a:latin typeface="Cambria" pitchFamily="18" charset="0"/>
              </a:rPr>
              <a:t>  </a:t>
            </a:r>
            <a:endParaRPr lang="en-US" sz="2600" dirty="0">
              <a:latin typeface="Cambria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261478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x-none" sz="2800" b="1" dirty="0">
                <a:latin typeface="Cambria" pitchFamily="18" charset="0"/>
              </a:rPr>
              <a:t>Prof. S. N. Saha</a:t>
            </a:r>
            <a:r>
              <a:rPr lang="x-none" sz="2800" dirty="0">
                <a:latin typeface="Cambria" pitchFamily="18" charset="0"/>
              </a:rPr>
              <a:t>, </a:t>
            </a:r>
            <a:r>
              <a:rPr lang="en-US" sz="2800" dirty="0">
                <a:latin typeface="Cambria" pitchFamily="18" charset="0"/>
              </a:rPr>
              <a:t>authored one book </a:t>
            </a:r>
            <a:r>
              <a:rPr lang="en-US" sz="2800" dirty="0" smtClean="0">
                <a:latin typeface="Cambria" pitchFamily="18" charset="0"/>
              </a:rPr>
              <a:t>in the year 2014 </a:t>
            </a:r>
            <a:r>
              <a:rPr lang="en-US" sz="2800" dirty="0">
                <a:latin typeface="Cambria" pitchFamily="18" charset="0"/>
              </a:rPr>
              <a:t>entitled </a:t>
            </a:r>
            <a:endParaRPr lang="en-US" sz="2800" dirty="0" smtClean="0">
              <a:latin typeface="Cambria" pitchFamily="18" charset="0"/>
            </a:endParaRPr>
          </a:p>
          <a:p>
            <a:pPr algn="ctr"/>
            <a:r>
              <a:rPr lang="en-US" sz="2800" b="1" dirty="0" smtClean="0">
                <a:latin typeface="Cambria" pitchFamily="18" charset="0"/>
              </a:rPr>
              <a:t>“Elements of Fuel Combustion &amp; Energy </a:t>
            </a:r>
            <a:r>
              <a:rPr lang="x-none" sz="2800" b="1" dirty="0" smtClean="0">
                <a:latin typeface="Cambria" pitchFamily="18" charset="0"/>
              </a:rPr>
              <a:t>Engineering</a:t>
            </a:r>
            <a:r>
              <a:rPr lang="en-US" sz="2800" b="1" dirty="0" smtClean="0">
                <a:latin typeface="Cambria" pitchFamily="18" charset="0"/>
              </a:rPr>
              <a:t>”</a:t>
            </a:r>
            <a:endParaRPr lang="en-IN" sz="2800" b="1" dirty="0" smtClean="0">
              <a:latin typeface="Cambria" pitchFamily="18" charset="0"/>
            </a:endParaRPr>
          </a:p>
          <a:p>
            <a:pPr algn="ctr"/>
            <a:r>
              <a:rPr lang="x-none" sz="2800" b="1" dirty="0" smtClean="0">
                <a:latin typeface="Cambria" pitchFamily="18" charset="0"/>
              </a:rPr>
              <a:t>Dhanpat </a:t>
            </a:r>
            <a:r>
              <a:rPr lang="x-none" sz="2800" b="1" dirty="0">
                <a:latin typeface="Cambria" pitchFamily="18" charset="0"/>
              </a:rPr>
              <a:t>Rai Publishing Co., </a:t>
            </a:r>
            <a:r>
              <a:rPr lang="x-none" sz="2800" b="1" dirty="0" smtClean="0">
                <a:latin typeface="Cambria" pitchFamily="18" charset="0"/>
              </a:rPr>
              <a:t>Delhi</a:t>
            </a:r>
            <a:r>
              <a:rPr lang="en-US" sz="2800" dirty="0" smtClean="0">
                <a:latin typeface="Cambria" pitchFamily="18" charset="0"/>
              </a:rPr>
              <a:t>        </a:t>
            </a:r>
          </a:p>
          <a:p>
            <a:pPr algn="ctr"/>
            <a:r>
              <a:rPr lang="x-none" sz="2800" b="1" dirty="0" smtClean="0">
                <a:latin typeface="Cambria" pitchFamily="18" charset="0"/>
              </a:rPr>
              <a:t>(</a:t>
            </a:r>
            <a:r>
              <a:rPr lang="x-none" sz="2800" b="1" dirty="0">
                <a:latin typeface="Cambria" pitchFamily="18" charset="0"/>
              </a:rPr>
              <a:t>ISBN- </a:t>
            </a:r>
            <a:r>
              <a:rPr lang="x-none" sz="2800" b="1" dirty="0" smtClean="0">
                <a:latin typeface="Cambria" pitchFamily="18" charset="0"/>
              </a:rPr>
              <a:t>81-87433-</a:t>
            </a:r>
            <a:r>
              <a:rPr lang="en-IN" sz="2800" b="1" dirty="0" smtClean="0">
                <a:latin typeface="Cambria" pitchFamily="18" charset="0"/>
              </a:rPr>
              <a:t>34</a:t>
            </a:r>
            <a:r>
              <a:rPr lang="x-none" sz="2800" b="1" dirty="0" smtClean="0">
                <a:latin typeface="Cambria" pitchFamily="18" charset="0"/>
              </a:rPr>
              <a:t>-</a:t>
            </a:r>
            <a:r>
              <a:rPr lang="en-IN" sz="2800" b="1" dirty="0" smtClean="0">
                <a:latin typeface="Cambria" pitchFamily="18" charset="0"/>
              </a:rPr>
              <a:t>5</a:t>
            </a:r>
            <a:r>
              <a:rPr lang="x-none" sz="2800" b="1" dirty="0" smtClean="0">
                <a:latin typeface="Cambria" pitchFamily="18" charset="0"/>
              </a:rPr>
              <a:t>)</a:t>
            </a:r>
            <a:endParaRPr lang="en-US" sz="2800" b="1" dirty="0">
              <a:latin typeface="Cambria" pitchFamily="18" charset="0"/>
            </a:endParaRPr>
          </a:p>
        </p:txBody>
      </p:sp>
      <p:pic>
        <p:nvPicPr>
          <p:cNvPr id="12" name="Picture 11" descr="Image result for Elements of Fuel Combustion &amp; Energy Engineering”, Dhanpat Rai Publishing Co., Delhi.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90" y="3227414"/>
            <a:ext cx="1998009" cy="2563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76200"/>
            <a:ext cx="85496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ACHIEVEMENTS OF FACULTY MEMBERS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39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66800"/>
            <a:ext cx="62484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600" b="1" dirty="0" smtClean="0">
                <a:solidFill>
                  <a:srgbClr val="C00000"/>
                </a:solidFill>
                <a:latin typeface="Cambria" pitchFamily="18" charset="0"/>
              </a:rPr>
              <a:t>Mr. Amit Jain </a:t>
            </a:r>
            <a:r>
              <a:rPr lang="en-IN" sz="2600" dirty="0" smtClean="0">
                <a:latin typeface="Cambria" pitchFamily="18" charset="0"/>
              </a:rPr>
              <a:t>(Assistant Professor) authored a book chapter </a:t>
            </a:r>
            <a:r>
              <a:rPr lang="en-US" sz="2400" dirty="0" smtClean="0">
                <a:latin typeface="Cambria" pitchFamily="18" charset="0"/>
              </a:rPr>
              <a:t>entitled</a:t>
            </a:r>
            <a:r>
              <a:rPr lang="x-none" sz="2600" dirty="0" smtClean="0">
                <a:latin typeface="Cambria" pitchFamily="18" charset="0"/>
              </a:rPr>
              <a:t>  </a:t>
            </a:r>
            <a:r>
              <a:rPr lang="en-US" sz="2400" b="1" dirty="0" smtClean="0">
                <a:latin typeface="Cambria" pitchFamily="18" charset="0"/>
              </a:rPr>
              <a:t>“Processing of Beverages by Membranes”. 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latin typeface="Cambria" pitchFamily="18" charset="0"/>
              </a:rPr>
              <a:t>This chapter published in </a:t>
            </a:r>
          </a:p>
          <a:p>
            <a:pPr algn="ctr" fontAlgn="base"/>
            <a:r>
              <a:rPr lang="en-IN" sz="2400" b="1" dirty="0">
                <a:latin typeface="Cambria" pitchFamily="18" charset="0"/>
              </a:rPr>
              <a:t>Processing and Sustainability of Beverages</a:t>
            </a:r>
          </a:p>
          <a:p>
            <a:pPr algn="ctr" fontAlgn="base"/>
            <a:r>
              <a:rPr lang="en-IN" sz="2400" b="1" dirty="0" smtClean="0">
                <a:latin typeface="Cambria" pitchFamily="18" charset="0"/>
              </a:rPr>
              <a:t>Volume </a:t>
            </a:r>
            <a:r>
              <a:rPr lang="en-IN" sz="2400" b="1" dirty="0">
                <a:latin typeface="Cambria" pitchFamily="18" charset="0"/>
              </a:rPr>
              <a:t>2: The Science of Beverages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N" sz="2400" dirty="0" smtClean="0">
              <a:latin typeface="Cambria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 smtClean="0">
              <a:latin typeface="Cambria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algn="just"/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483" y="4232126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 smtClean="0">
                <a:latin typeface="Cambria" pitchFamily="18" charset="0"/>
              </a:rPr>
              <a:t>Published by  </a:t>
            </a:r>
          </a:p>
          <a:p>
            <a:pPr algn="ctr"/>
            <a:r>
              <a:rPr lang="en-IN" sz="2800" b="1" dirty="0">
                <a:solidFill>
                  <a:srgbClr val="C00000"/>
                </a:solidFill>
                <a:latin typeface="Cambria" pitchFamily="18" charset="0"/>
              </a:rPr>
              <a:t>Woodhead Publishing, Elsevier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  <a:p>
            <a:pPr fontAlgn="base"/>
            <a:r>
              <a:rPr lang="en-IN" sz="2800" b="1" dirty="0" smtClean="0">
                <a:latin typeface="Cambria" pitchFamily="18" charset="0"/>
              </a:rPr>
              <a:t>Paperback </a:t>
            </a:r>
            <a:r>
              <a:rPr lang="en-IN" sz="2800" b="1" dirty="0">
                <a:latin typeface="Cambria" pitchFamily="18" charset="0"/>
              </a:rPr>
              <a:t>ISBN: </a:t>
            </a:r>
            <a:r>
              <a:rPr lang="en-IN" sz="2800" b="1" dirty="0" smtClean="0">
                <a:latin typeface="Cambria" pitchFamily="18" charset="0"/>
              </a:rPr>
              <a:t>9780128152591</a:t>
            </a:r>
            <a:endParaRPr lang="en-IN" sz="2800" b="1" dirty="0">
              <a:latin typeface="Cambria" pitchFamily="18" charset="0"/>
            </a:endParaRPr>
          </a:p>
          <a:p>
            <a:pPr fontAlgn="base"/>
            <a:r>
              <a:rPr lang="en-IN" sz="2800" b="1" dirty="0">
                <a:latin typeface="Cambria" pitchFamily="18" charset="0"/>
              </a:rPr>
              <a:t>eBook </a:t>
            </a:r>
            <a:r>
              <a:rPr lang="en-IN" sz="2800" b="1" dirty="0" smtClean="0">
                <a:latin typeface="Cambria" pitchFamily="18" charset="0"/>
              </a:rPr>
              <a:t>ISBN         :</a:t>
            </a:r>
            <a:r>
              <a:rPr lang="en-IN" sz="2800" b="1" dirty="0">
                <a:latin typeface="Cambria" pitchFamily="18" charset="0"/>
              </a:rPr>
              <a:t> 9780128156995</a:t>
            </a:r>
          </a:p>
          <a:p>
            <a:pPr algn="ctr"/>
            <a:endParaRPr lang="en-US" sz="2800" b="1" dirty="0">
              <a:latin typeface="Cambria" pitchFamily="18" charset="0"/>
            </a:endParaRPr>
          </a:p>
        </p:txBody>
      </p:sp>
      <p:pic>
        <p:nvPicPr>
          <p:cNvPr id="14" name="Picture 13" descr="Image result for processing of beveraged by membrane + amit jain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2114550" cy="2667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1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solidFill>
                  <a:schemeClr val="tx1"/>
                </a:solidFill>
                <a:latin typeface="Cambria" panose="02040503050406030204" pitchFamily="18" charset="0"/>
              </a:rPr>
              <a:pPr/>
              <a:t>4</a:t>
            </a:fld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059135"/>
            <a:ext cx="8763000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Year of Establishment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	: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1997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Admission to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B.Tech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.		:	</a:t>
            </a:r>
            <a:r>
              <a:rPr lang="en-US" sz="2800" b="1" dirty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JEE (Mains)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P.G. Course  started		:	</a:t>
            </a:r>
            <a:r>
              <a:rPr lang="en-US" sz="2800" b="1" dirty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2012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Admission to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M.Tech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.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	: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GATE,VET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Ph.D. Course  started		:	</a:t>
            </a:r>
            <a:r>
              <a:rPr lang="en-US" sz="2800" b="1" dirty="0" smtClean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2016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Annual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Intake			:	</a:t>
            </a:r>
            <a:r>
              <a:rPr lang="en-US" sz="2800" b="1" dirty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U.G. </a:t>
            </a:r>
            <a:r>
              <a:rPr lang="en-US" sz="2800" b="1" dirty="0" smtClean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(75), </a:t>
            </a:r>
            <a:r>
              <a:rPr lang="en-US" sz="2800" b="1" dirty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P.G. </a:t>
            </a:r>
            <a:r>
              <a:rPr lang="en-US" sz="2800" b="1" dirty="0" smtClean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(09)</a:t>
            </a:r>
            <a:endParaRPr lang="en-US" sz="2800" b="1" dirty="0">
              <a:solidFill>
                <a:srgbClr val="920000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Total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Faculty Members	:	</a:t>
            </a:r>
            <a:r>
              <a:rPr lang="en-US" sz="2800" b="1" dirty="0" smtClean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11</a:t>
            </a:r>
            <a:endParaRPr lang="en-US" sz="2800" b="1" dirty="0">
              <a:solidFill>
                <a:srgbClr val="920000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Total Students			:	</a:t>
            </a:r>
            <a:r>
              <a:rPr lang="en-US" sz="2800" b="1" dirty="0">
                <a:solidFill>
                  <a:srgbClr val="920000"/>
                </a:solidFill>
                <a:latin typeface="Cambria" pitchFamily="18" charset="0"/>
                <a:cs typeface="Times New Roman" pitchFamily="18" charset="0"/>
              </a:rPr>
              <a:t>117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2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76200"/>
            <a:ext cx="85496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ACHIEVEMENTS OF FACULTY MEMBERS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40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911696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600" b="1" dirty="0">
                <a:solidFill>
                  <a:srgbClr val="C00000"/>
                </a:solidFill>
                <a:latin typeface="Cambria" pitchFamily="18" charset="0"/>
              </a:rPr>
              <a:t>Dr. </a:t>
            </a:r>
            <a:r>
              <a:rPr lang="en-IN" sz="2600" b="1" dirty="0" err="1">
                <a:solidFill>
                  <a:srgbClr val="C00000"/>
                </a:solidFill>
                <a:latin typeface="Cambria" pitchFamily="18" charset="0"/>
              </a:rPr>
              <a:t>Raghwendra</a:t>
            </a:r>
            <a:r>
              <a:rPr lang="en-IN" sz="2600" b="1" dirty="0">
                <a:solidFill>
                  <a:srgbClr val="C00000"/>
                </a:solidFill>
                <a:latin typeface="Cambria" pitchFamily="18" charset="0"/>
              </a:rPr>
              <a:t> Singh Thakur  </a:t>
            </a:r>
            <a:r>
              <a:rPr lang="en-IN" sz="2600" dirty="0" smtClean="0">
                <a:latin typeface="Cambria" pitchFamily="18" charset="0"/>
              </a:rPr>
              <a:t>(Assistant Professor) appointed as </a:t>
            </a:r>
            <a:r>
              <a:rPr lang="en-IN" sz="2600" b="1" dirty="0" smtClean="0">
                <a:latin typeface="Cambria" pitchFamily="18" charset="0"/>
              </a:rPr>
              <a:t>Reviewer</a:t>
            </a:r>
            <a:r>
              <a:rPr lang="en-IN" sz="2600" dirty="0" smtClean="0">
                <a:latin typeface="Cambria" pitchFamily="18" charset="0"/>
              </a:rPr>
              <a:t> in</a:t>
            </a:r>
            <a:r>
              <a:rPr lang="en-IN" sz="2600" b="1" dirty="0" smtClean="0">
                <a:latin typeface="Cambria" pitchFamily="18" charset="0"/>
              </a:rPr>
              <a:t> </a:t>
            </a:r>
            <a:r>
              <a:rPr lang="en-IN" sz="2600" b="1" dirty="0">
                <a:solidFill>
                  <a:srgbClr val="C00000"/>
                </a:solidFill>
                <a:latin typeface="Cambria" pitchFamily="18" charset="0"/>
              </a:rPr>
              <a:t>American Journal of Chemical Engineering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600" b="1" dirty="0" smtClean="0">
                <a:solidFill>
                  <a:srgbClr val="C00000"/>
                </a:solidFill>
                <a:latin typeface="Cambria" pitchFamily="18" charset="0"/>
              </a:rPr>
              <a:t>Dr. </a:t>
            </a:r>
            <a:r>
              <a:rPr lang="en-IN" sz="2600" b="1" dirty="0" err="1" smtClean="0">
                <a:solidFill>
                  <a:srgbClr val="C00000"/>
                </a:solidFill>
                <a:latin typeface="Cambria" pitchFamily="18" charset="0"/>
              </a:rPr>
              <a:t>Raghwendra</a:t>
            </a:r>
            <a:r>
              <a:rPr lang="en-IN" sz="2600" b="1" dirty="0" smtClean="0">
                <a:solidFill>
                  <a:srgbClr val="C00000"/>
                </a:solidFill>
                <a:latin typeface="Cambria" pitchFamily="18" charset="0"/>
              </a:rPr>
              <a:t> Singh Thakur  </a:t>
            </a:r>
            <a:r>
              <a:rPr lang="en-IN" sz="2600" dirty="0" smtClean="0">
                <a:latin typeface="Cambria" pitchFamily="18" charset="0"/>
              </a:rPr>
              <a:t>(Assistant Professor) Chaired </a:t>
            </a:r>
            <a:r>
              <a:rPr lang="en-IN" sz="2600" dirty="0" smtClean="0">
                <a:latin typeface="Cambria" pitchFamily="18" charset="0"/>
              </a:rPr>
              <a:t>a Session on </a:t>
            </a:r>
            <a:r>
              <a:rPr lang="en-IN" sz="2600" b="1" dirty="0" smtClean="0">
                <a:solidFill>
                  <a:srgbClr val="C00000"/>
                </a:solidFill>
                <a:latin typeface="Cambria" pitchFamily="18" charset="0"/>
              </a:rPr>
              <a:t>CHEMCON-2018 </a:t>
            </a:r>
            <a:r>
              <a:rPr lang="en-IN" sz="2600" dirty="0" smtClean="0">
                <a:latin typeface="Cambria" pitchFamily="18" charset="0"/>
              </a:rPr>
              <a:t>during December 27-30, 2018 at NIT Jalandhar.</a:t>
            </a:r>
            <a:endParaRPr lang="en-IN" sz="2600" dirty="0" smtClean="0">
              <a:latin typeface="Cambria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600" b="1" dirty="0">
                <a:solidFill>
                  <a:srgbClr val="C00000"/>
                </a:solidFill>
                <a:latin typeface="Cambria" pitchFamily="18" charset="0"/>
              </a:rPr>
              <a:t>Mr. Vishnu Prasad Yadav </a:t>
            </a:r>
            <a:r>
              <a:rPr lang="en-IN" sz="2600" dirty="0" smtClean="0">
                <a:latin typeface="Cambria" pitchFamily="18" charset="0"/>
              </a:rPr>
              <a:t>(Assistant Professor) </a:t>
            </a:r>
            <a:r>
              <a:rPr lang="en-IN" sz="2600" dirty="0">
                <a:latin typeface="Cambria" pitchFamily="18" charset="0"/>
              </a:rPr>
              <a:t>Chaired a Session on </a:t>
            </a:r>
            <a:r>
              <a:rPr lang="en-IN" sz="2600" b="1" dirty="0">
                <a:solidFill>
                  <a:srgbClr val="C00000"/>
                </a:solidFill>
                <a:latin typeface="Cambria" pitchFamily="18" charset="0"/>
              </a:rPr>
              <a:t>CHEMCON-2018 </a:t>
            </a:r>
            <a:r>
              <a:rPr lang="en-IN" sz="2600" dirty="0">
                <a:latin typeface="Cambria" pitchFamily="18" charset="0"/>
              </a:rPr>
              <a:t>during December 27-30, 2018 at NIT Jalandhar.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sz="2600" b="1" dirty="0" err="1" smtClean="0">
                <a:solidFill>
                  <a:srgbClr val="C00000"/>
                </a:solidFill>
                <a:latin typeface="Cambria" pitchFamily="18" charset="0"/>
              </a:rPr>
              <a:t>Dr</a:t>
            </a:r>
            <a:r>
              <a:rPr lang="en-IN" sz="2600" b="1" dirty="0" err="1">
                <a:solidFill>
                  <a:srgbClr val="C00000"/>
                </a:solidFill>
                <a:latin typeface="Cambria" pitchFamily="18" charset="0"/>
              </a:rPr>
              <a:t>.</a:t>
            </a:r>
            <a:r>
              <a:rPr lang="en-IN" sz="2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IN" sz="2600" b="1" dirty="0" err="1">
                <a:solidFill>
                  <a:srgbClr val="C00000"/>
                </a:solidFill>
                <a:latin typeface="Cambria" pitchFamily="18" charset="0"/>
              </a:rPr>
              <a:t>Raghwendra</a:t>
            </a:r>
            <a:r>
              <a:rPr lang="en-IN" sz="2600" b="1" dirty="0">
                <a:solidFill>
                  <a:srgbClr val="C00000"/>
                </a:solidFill>
                <a:latin typeface="Cambria" pitchFamily="18" charset="0"/>
              </a:rPr>
              <a:t> Singh Thakur  </a:t>
            </a:r>
            <a:r>
              <a:rPr lang="en-IN" sz="2600" dirty="0">
                <a:latin typeface="Cambria" pitchFamily="18" charset="0"/>
              </a:rPr>
              <a:t>(Assistant Professor</a:t>
            </a:r>
            <a:r>
              <a:rPr lang="en-IN" sz="2600" dirty="0" smtClean="0">
                <a:latin typeface="Cambria" pitchFamily="18" charset="0"/>
              </a:rPr>
              <a:t>) delivered a </a:t>
            </a:r>
            <a:r>
              <a:rPr lang="en-IN" sz="2600" b="1" dirty="0" smtClean="0">
                <a:solidFill>
                  <a:srgbClr val="C00000"/>
                </a:solidFill>
                <a:latin typeface="Cambria" pitchFamily="18" charset="0"/>
              </a:rPr>
              <a:t>Expert Lecture </a:t>
            </a:r>
            <a:r>
              <a:rPr lang="en-IN" sz="2600" dirty="0" smtClean="0">
                <a:latin typeface="Cambria" pitchFamily="18" charset="0"/>
              </a:rPr>
              <a:t>during National Workshop on “</a:t>
            </a:r>
            <a:r>
              <a:rPr lang="en-IN" sz="2600" b="1" dirty="0" smtClean="0">
                <a:solidFill>
                  <a:srgbClr val="C00000"/>
                </a:solidFill>
                <a:latin typeface="Cambria" pitchFamily="18" charset="0"/>
              </a:rPr>
              <a:t>Advances in Non-Conventional Energy Sources</a:t>
            </a:r>
            <a:r>
              <a:rPr lang="en-IN" sz="2600" dirty="0" smtClean="0">
                <a:latin typeface="Cambria" pitchFamily="18" charset="0"/>
              </a:rPr>
              <a:t>” at </a:t>
            </a:r>
            <a:r>
              <a:rPr lang="en-IN" sz="2600" dirty="0" err="1" smtClean="0">
                <a:latin typeface="Cambria" pitchFamily="18" charset="0"/>
              </a:rPr>
              <a:t>Rungta</a:t>
            </a:r>
            <a:r>
              <a:rPr lang="en-IN" sz="2600" dirty="0" smtClean="0">
                <a:latin typeface="Cambria" pitchFamily="18" charset="0"/>
              </a:rPr>
              <a:t> College </a:t>
            </a:r>
            <a:r>
              <a:rPr lang="en-IN" sz="2600" dirty="0" err="1" smtClean="0">
                <a:latin typeface="Cambria" pitchFamily="18" charset="0"/>
              </a:rPr>
              <a:t>Bhilai</a:t>
            </a:r>
            <a:r>
              <a:rPr lang="en-IN" sz="2600" dirty="0">
                <a:latin typeface="Cambria" pitchFamily="18" charset="0"/>
              </a:rPr>
              <a:t> </a:t>
            </a:r>
            <a:r>
              <a:rPr lang="en-IN" sz="2600" dirty="0" smtClean="0">
                <a:latin typeface="Cambria" pitchFamily="18" charset="0"/>
              </a:rPr>
              <a:t>during December 23-24, </a:t>
            </a:r>
            <a:r>
              <a:rPr lang="en-IN" sz="2600" b="1" dirty="0" smtClean="0">
                <a:solidFill>
                  <a:srgbClr val="C00000"/>
                </a:solidFill>
                <a:latin typeface="Cambria" pitchFamily="18" charset="0"/>
              </a:rPr>
              <a:t>2015.</a:t>
            </a:r>
            <a:r>
              <a:rPr lang="en-IN" sz="2600" dirty="0" smtClean="0">
                <a:latin typeface="Cambria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1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76200"/>
            <a:ext cx="85496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ACHIEVEMENTS OF FACULTY MEMBERS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41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80728"/>
            <a:ext cx="8258204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Prof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S. N.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Saha</a:t>
            </a:r>
            <a:r>
              <a:rPr lang="en-US" sz="2800" dirty="0">
                <a:latin typeface="Cambria" pitchFamily="18" charset="0"/>
              </a:rPr>
              <a:t> has chaired the technical session on ‘</a:t>
            </a:r>
            <a:r>
              <a:rPr lang="en-US" sz="2800" dirty="0" err="1">
                <a:latin typeface="Cambria" pitchFamily="18" charset="0"/>
              </a:rPr>
              <a:t>Bhartiya</a:t>
            </a:r>
            <a:r>
              <a:rPr lang="en-US" sz="2800" dirty="0">
                <a:latin typeface="Cambria" pitchFamily="18" charset="0"/>
              </a:rPr>
              <a:t> Concept of Sustainable Development’ of the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International Conference on ‘Bharat Rejuvenation</a:t>
            </a:r>
            <a:r>
              <a:rPr lang="en-US" sz="2800" b="1" dirty="0">
                <a:latin typeface="Cambria" pitchFamily="18" charset="0"/>
              </a:rPr>
              <a:t>’</a:t>
            </a:r>
            <a:r>
              <a:rPr lang="en-US" sz="2800" dirty="0">
                <a:latin typeface="Cambria" pitchFamily="18" charset="0"/>
              </a:rPr>
              <a:t> held in Guru </a:t>
            </a:r>
            <a:r>
              <a:rPr lang="en-US" sz="2800" dirty="0" err="1">
                <a:latin typeface="Cambria" pitchFamily="18" charset="0"/>
              </a:rPr>
              <a:t>Ghasidas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Vishwavidyalaya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Bilaspur</a:t>
            </a:r>
            <a:r>
              <a:rPr lang="en-US" sz="2800" dirty="0">
                <a:latin typeface="Cambria" pitchFamily="18" charset="0"/>
              </a:rPr>
              <a:t>, during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15-17 October, 2017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Prof. S. N.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Saha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chaired a technical session in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National Conference on “Indigenous Foods: How to Promote it” during 19-20 April 2018  </a:t>
            </a:r>
            <a:r>
              <a:rPr lang="en-US" sz="2800" dirty="0">
                <a:latin typeface="Cambria" pitchFamily="18" charset="0"/>
              </a:rPr>
              <a:t>organized by Department of Food Processing &amp; Technology, </a:t>
            </a:r>
            <a:r>
              <a:rPr lang="en-US" sz="2800" dirty="0" err="1">
                <a:latin typeface="Cambria" pitchFamily="18" charset="0"/>
              </a:rPr>
              <a:t>Bilaspur</a:t>
            </a:r>
            <a:r>
              <a:rPr lang="en-US" sz="2800" dirty="0">
                <a:latin typeface="Cambria" pitchFamily="18" charset="0"/>
              </a:rPr>
              <a:t> University (Now Atal Bihari Vajpayee </a:t>
            </a:r>
            <a:r>
              <a:rPr lang="en-US" sz="2800" dirty="0" err="1">
                <a:latin typeface="Cambria" pitchFamily="18" charset="0"/>
              </a:rPr>
              <a:t>Vishwavidyalaya</a:t>
            </a:r>
            <a:r>
              <a:rPr lang="en-US" sz="2800" dirty="0">
                <a:latin typeface="Cambria" pitchFamily="18" charset="0"/>
              </a:rPr>
              <a:t>), </a:t>
            </a:r>
            <a:r>
              <a:rPr lang="en-US" sz="2800" dirty="0" err="1">
                <a:latin typeface="Cambria" pitchFamily="18" charset="0"/>
              </a:rPr>
              <a:t>Bilaspur</a:t>
            </a:r>
            <a:r>
              <a:rPr lang="en-US" sz="2800" dirty="0">
                <a:latin typeface="Cambria" pitchFamily="18" charset="0"/>
              </a:rPr>
              <a:t>.</a:t>
            </a: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IN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1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76200"/>
            <a:ext cx="85496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ACHIEVEMENTS OF FACULTY MEMBERS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42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80728"/>
            <a:ext cx="8258204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Prof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S.N.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Saha</a:t>
            </a:r>
            <a:r>
              <a:rPr lang="en-US" sz="2800" dirty="0">
                <a:latin typeface="Cambria" pitchFamily="18" charset="0"/>
              </a:rPr>
              <a:t> being a resource person has delivered </a:t>
            </a:r>
            <a:r>
              <a:rPr lang="en-US" sz="2800" dirty="0" smtClean="0">
                <a:latin typeface="Cambria" pitchFamily="18" charset="0"/>
              </a:rPr>
              <a:t>many lectures in</a:t>
            </a:r>
            <a:r>
              <a:rPr lang="en-US" sz="2800" dirty="0">
                <a:latin typeface="Cambria" pitchFamily="18" charset="0"/>
              </a:rPr>
              <a:t> </a:t>
            </a:r>
            <a:r>
              <a:rPr lang="en-US" sz="2800" dirty="0" smtClean="0">
                <a:latin typeface="Cambria" pitchFamily="18" charset="0"/>
              </a:rPr>
              <a:t>different Orientation </a:t>
            </a:r>
            <a:r>
              <a:rPr lang="en-US" sz="2800" dirty="0" err="1" smtClean="0">
                <a:latin typeface="Cambria" pitchFamily="18" charset="0"/>
              </a:rPr>
              <a:t>Programme</a:t>
            </a:r>
            <a:r>
              <a:rPr lang="en-US" sz="2800" dirty="0" smtClean="0">
                <a:latin typeface="Cambria" pitchFamily="18" charset="0"/>
              </a:rPr>
              <a:t> and Refresher Courses</a:t>
            </a:r>
            <a:r>
              <a:rPr lang="en-US" sz="2800" dirty="0">
                <a:latin typeface="Cambria" pitchFamily="18" charset="0"/>
              </a:rPr>
              <a:t> conducted by HRD Center, Guru </a:t>
            </a:r>
            <a:r>
              <a:rPr lang="en-US" sz="2800" dirty="0" err="1">
                <a:latin typeface="Cambria" pitchFamily="18" charset="0"/>
              </a:rPr>
              <a:t>Ghasidas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Vishwavidyalaya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Bilaspur</a:t>
            </a:r>
            <a:r>
              <a:rPr lang="en-US" sz="2800" dirty="0" smtClean="0">
                <a:latin typeface="Cambria" pitchFamily="18" charset="0"/>
              </a:rPr>
              <a:t>.</a:t>
            </a:r>
            <a:endParaRPr lang="en-IN" sz="2800" dirty="0">
              <a:latin typeface="Cambria" pitchFamily="18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IN" sz="2800" dirty="0">
              <a:latin typeface="Cambria" pitchFamily="18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IN" sz="2600" b="1" dirty="0">
              <a:latin typeface="Cambria" pitchFamily="18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IN" sz="2600" b="1" dirty="0">
              <a:solidFill>
                <a:srgbClr val="C00000"/>
              </a:solidFill>
              <a:latin typeface="Cambria" pitchFamily="18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IN" sz="2600" b="1" dirty="0">
              <a:latin typeface="Cambria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algn="just"/>
            <a:endParaRPr lang="en-US" sz="2000" dirty="0">
              <a:latin typeface="Cambria" panose="02040503050406030204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IN" sz="2800" dirty="0">
              <a:latin typeface="Cambria" pitchFamily="18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1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" y="76200"/>
            <a:ext cx="8397240" cy="73152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DEPARTMENTAL  ACTIVITIES</a:t>
            </a:r>
            <a:endParaRPr lang="en-US" sz="3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43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24572"/>
            <a:ext cx="8763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spcAft>
                <a:spcPts val="600"/>
              </a:spcAft>
              <a:buClr>
                <a:schemeClr val="tx1"/>
              </a:buClr>
              <a:buBlip>
                <a:blip r:embed="rId3"/>
              </a:buBlip>
            </a:pPr>
            <a:r>
              <a:rPr lang="en-US" sz="2800" dirty="0">
                <a:latin typeface="Cambria" panose="02040503050406030204" pitchFamily="18" charset="0"/>
              </a:rPr>
              <a:t>Department conducted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Chem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-O-Philia quiz </a:t>
            </a:r>
            <a:r>
              <a:rPr lang="en-US" sz="2800" dirty="0" smtClean="0">
                <a:latin typeface="Cambria" panose="02040503050406030204" pitchFamily="18" charset="0"/>
              </a:rPr>
              <a:t>competition. </a:t>
            </a:r>
            <a:r>
              <a:rPr lang="en-US" sz="2800" dirty="0">
                <a:latin typeface="Cambria" panose="02040503050406030204" pitchFamily="18" charset="0"/>
              </a:rPr>
              <a:t>It is a national level quiz competition conducted every year by the chemical engineering department, 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IIT Bom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bay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as a part of their chemical engineering technical festival </a:t>
            </a:r>
            <a:r>
              <a:rPr lang="en-US" sz="2800" dirty="0" err="1">
                <a:latin typeface="Cambria" panose="02040503050406030204" pitchFamily="18" charset="0"/>
              </a:rPr>
              <a:t>Azeotropy</a:t>
            </a:r>
            <a:r>
              <a:rPr lang="en-US" sz="2800" dirty="0">
                <a:latin typeface="Cambria" panose="02040503050406030204" pitchFamily="18" charset="0"/>
              </a:rPr>
              <a:t>. </a:t>
            </a:r>
            <a:endParaRPr lang="en-IN" sz="2800" dirty="0">
              <a:latin typeface="Cambria" panose="02040503050406030204" pitchFamily="18" charset="0"/>
            </a:endParaRPr>
          </a:p>
          <a:p>
            <a:pPr marL="533400" indent="-533400" algn="just">
              <a:spcAft>
                <a:spcPts val="600"/>
              </a:spcAft>
              <a:buClr>
                <a:schemeClr val="tx1"/>
              </a:buClr>
              <a:buBlip>
                <a:blip r:embed="rId3"/>
              </a:buBlip>
            </a:pPr>
            <a:r>
              <a:rPr lang="en-US" sz="2800" dirty="0">
                <a:latin typeface="Cambria" panose="02040503050406030204" pitchFamily="18" charset="0"/>
              </a:rPr>
              <a:t>Department </a:t>
            </a:r>
            <a:r>
              <a:rPr lang="en-US" sz="2800" dirty="0" smtClean="0">
                <a:latin typeface="Cambria" panose="02040503050406030204" pitchFamily="18" charset="0"/>
              </a:rPr>
              <a:t>organized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Industrial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visit </a:t>
            </a:r>
            <a:r>
              <a:rPr lang="en-US" sz="2800" dirty="0" smtClean="0">
                <a:latin typeface="Cambria" panose="02040503050406030204" pitchFamily="18" charset="0"/>
              </a:rPr>
              <a:t>regularly for </a:t>
            </a:r>
            <a:r>
              <a:rPr lang="en-US" sz="2800" dirty="0">
                <a:latin typeface="Cambria" panose="02040503050406030204" pitchFamily="18" charset="0"/>
              </a:rPr>
              <a:t>Second and Third year students of </a:t>
            </a:r>
            <a:r>
              <a:rPr lang="en-US" sz="2800" dirty="0" smtClean="0">
                <a:latin typeface="Cambria" panose="02040503050406030204" pitchFamily="18" charset="0"/>
              </a:rPr>
              <a:t>the </a:t>
            </a:r>
            <a:r>
              <a:rPr lang="en-US" sz="2800" dirty="0">
                <a:latin typeface="Cambria" panose="02040503050406030204" pitchFamily="18" charset="0"/>
              </a:rPr>
              <a:t>department. The purpose of this visit was to increase the practical knowledge about Chemical Engineering process and unit operations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</a:p>
          <a:p>
            <a:pPr marL="533400" indent="-533400" algn="just">
              <a:buClr>
                <a:schemeClr val="tx1"/>
              </a:buClr>
              <a:buBlip>
                <a:blip r:embed="rId3"/>
              </a:buBlip>
            </a:pPr>
            <a:r>
              <a:rPr lang="en-US" sz="28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Department </a:t>
            </a:r>
            <a:r>
              <a:rPr lang="en-US" sz="2800" dirty="0">
                <a:latin typeface="Cambria" pitchFamily="18" charset="0"/>
                <a:cs typeface="Times New Roman" pitchFamily="18" charset="0"/>
              </a:rPr>
              <a:t>have its own students’ society Chemical Engineering Students Society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ChESS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Cambria" pitchFamily="18" charset="0"/>
              </a:rPr>
              <a:t>.</a:t>
            </a:r>
            <a:endParaRPr lang="en-IN" sz="2800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6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STUDENTS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ACHIEVEMENTS 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44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990600"/>
            <a:ext cx="90678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82675" indent="-64135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37selection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GATE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in last five years.</a:t>
            </a:r>
          </a:p>
          <a:p>
            <a:pPr marL="1082675" indent="-64135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Students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selected in various PSU companies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    through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GATE</a:t>
            </a:r>
          </a:p>
          <a:p>
            <a:pPr marL="1082675" indent="-64135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27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selection </a:t>
            </a:r>
            <a:r>
              <a:rPr lang="en-US" sz="2800" dirty="0">
                <a:latin typeface="Cambria" pitchFamily="18" charset="0"/>
                <a:cs typeface="Times New Roman" pitchFamily="18" charset="0"/>
              </a:rPr>
              <a:t>through </a:t>
            </a:r>
            <a:r>
              <a:rPr lang="en-US" sz="2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campus placement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1082675" indent="-64135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Mr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Himangshu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Mondal</a:t>
            </a:r>
            <a:r>
              <a:rPr lang="en-US" sz="2800" b="1" dirty="0">
                <a:latin typeface="Cambria" panose="02040503050406030204" pitchFamily="18" charset="0"/>
              </a:rPr>
              <a:t>, </a:t>
            </a:r>
            <a:r>
              <a:rPr lang="en-US" sz="2800" dirty="0" smtClean="0">
                <a:latin typeface="Cambria" panose="02040503050406030204" pitchFamily="18" charset="0"/>
              </a:rPr>
              <a:t>selected </a:t>
            </a:r>
            <a:r>
              <a:rPr lang="en-US" sz="2800" dirty="0">
                <a:latin typeface="Cambria" panose="02040503050406030204" pitchFamily="18" charset="0"/>
              </a:rPr>
              <a:t>as visiting student and conducted a visiting study at </a:t>
            </a:r>
            <a:r>
              <a:rPr lang="en-US" sz="2800" b="1" dirty="0">
                <a:latin typeface="Cambria" panose="02040503050406030204" pitchFamily="18" charset="0"/>
              </a:rPr>
              <a:t>Kyung </a:t>
            </a:r>
            <a:r>
              <a:rPr lang="en-US" sz="2800" b="1" dirty="0" err="1">
                <a:latin typeface="Cambria" panose="02040503050406030204" pitchFamily="18" charset="0"/>
              </a:rPr>
              <a:t>Hee</a:t>
            </a:r>
            <a:r>
              <a:rPr lang="en-US" sz="2800" b="1" dirty="0">
                <a:latin typeface="Cambria" panose="02040503050406030204" pitchFamily="18" charset="0"/>
              </a:rPr>
              <a:t> University, South Korea </a:t>
            </a:r>
            <a:r>
              <a:rPr lang="en-US" sz="2800" dirty="0">
                <a:latin typeface="Cambria" panose="02040503050406030204" pitchFamily="18" charset="0"/>
              </a:rPr>
              <a:t>by joining the research group of their Chemical Engineering </a:t>
            </a:r>
            <a:r>
              <a:rPr lang="en-US" sz="2800" dirty="0" smtClean="0">
                <a:latin typeface="Cambria" panose="02040503050406030204" pitchFamily="18" charset="0"/>
              </a:rPr>
              <a:t>department. </a:t>
            </a:r>
          </a:p>
          <a:p>
            <a:pPr marL="1082675" indent="-641350"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Mr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IN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Himangshu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IN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Mondal</a:t>
            </a:r>
            <a:r>
              <a:rPr lang="en-IN" sz="2800" b="1" dirty="0">
                <a:latin typeface="Cambria" panose="02040503050406030204" pitchFamily="18" charset="0"/>
              </a:rPr>
              <a:t>, </a:t>
            </a:r>
            <a:r>
              <a:rPr lang="en-IN" sz="2800" dirty="0">
                <a:latin typeface="Cambria" panose="02040503050406030204" pitchFamily="18" charset="0"/>
              </a:rPr>
              <a:t> has published </a:t>
            </a:r>
            <a:r>
              <a:rPr lang="en-IN" sz="2800" dirty="0" smtClean="0">
                <a:latin typeface="Cambria" panose="02040503050406030204" pitchFamily="18" charset="0"/>
              </a:rPr>
              <a:t>two research papers in reputed (SCI / Scopus) Journal.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STUDENTS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ACHIEVEMENTS 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45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990600"/>
            <a:ext cx="900684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98525" lvl="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Ms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Ayushi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Jha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Ms.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Sakchhi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Kumari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have participated in 13</a:t>
            </a:r>
            <a:r>
              <a:rPr lang="en-US" sz="2800" baseline="30000" dirty="0">
                <a:latin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</a:rPr>
              <a:t> Annual Session of Students’ Chemical Engineering Congress, “SCHEMCON-2017” held at NIT Rourkela and won the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Best Paper Award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  <a:r>
              <a:rPr lang="en-IN" sz="2800" dirty="0">
                <a:latin typeface="Cambria" panose="02040503050406030204" pitchFamily="18" charset="0"/>
              </a:rPr>
              <a:t> </a:t>
            </a:r>
          </a:p>
          <a:p>
            <a:pPr marL="898525" lvl="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Ms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Ayushi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Jha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Ms.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Sakchhi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Kumari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</a:rPr>
              <a:t>have </a:t>
            </a:r>
            <a:r>
              <a:rPr lang="en-US" sz="2800" dirty="0">
                <a:latin typeface="Cambria" panose="02040503050406030204" pitchFamily="18" charset="0"/>
              </a:rPr>
              <a:t>presented the paper in 9</a:t>
            </a:r>
            <a:r>
              <a:rPr lang="en-US" sz="2800" baseline="30000" dirty="0">
                <a:latin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</a:rPr>
              <a:t>  International Congress of Environmental Research during February, 8-10, 2018, held at  Amity University, Gwalior (M.P.) in collaboration with Journal of Environmental Research And Development (JERAD).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6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STUDENTS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ACHIEVEMENTS 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46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990600"/>
            <a:ext cx="9036496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98525" lvl="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Mr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IN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Neeteesh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Kumar Kaushik </a:t>
            </a:r>
            <a:r>
              <a:rPr lang="en-IN" sz="2800" dirty="0">
                <a:latin typeface="Cambria" panose="02040503050406030204" pitchFamily="18" charset="0"/>
              </a:rPr>
              <a:t>and 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Mr. </a:t>
            </a:r>
            <a:r>
              <a:rPr lang="en-IN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Himansu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Gupta</a:t>
            </a:r>
            <a:r>
              <a:rPr lang="en-IN" sz="2800" dirty="0">
                <a:latin typeface="Cambria" panose="02040503050406030204" pitchFamily="18" charset="0"/>
              </a:rPr>
              <a:t> have </a:t>
            </a:r>
            <a:r>
              <a:rPr lang="en-IN" sz="2800" b="1" dirty="0">
                <a:latin typeface="Cambria" panose="02040503050406030204" pitchFamily="18" charset="0"/>
              </a:rPr>
              <a:t>filed Indian Patent</a:t>
            </a:r>
            <a:r>
              <a:rPr lang="en-IN" sz="2800" dirty="0">
                <a:latin typeface="Cambria" panose="02040503050406030204" pitchFamily="18" charset="0"/>
              </a:rPr>
              <a:t> for their work “A Hydrogenation Catalyst and a Process There of” carried out during vocational training at Department of Chemical Engineering, VNIT Nagpur.  </a:t>
            </a:r>
          </a:p>
          <a:p>
            <a:pPr marL="898525" lvl="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N" sz="2800" dirty="0" smtClean="0">
                <a:latin typeface="Cambria" panose="02040503050406030204" pitchFamily="18" charset="0"/>
              </a:rPr>
              <a:t>Many students participated in various </a:t>
            </a:r>
            <a:r>
              <a:rPr lang="en-IN" sz="2800" dirty="0">
                <a:latin typeface="Cambria" panose="02040503050406030204" pitchFamily="18" charset="0"/>
              </a:rPr>
              <a:t>technical </a:t>
            </a:r>
            <a:r>
              <a:rPr lang="en-IN" sz="2800" dirty="0" smtClean="0">
                <a:latin typeface="Cambria" panose="02040503050406030204" pitchFamily="18" charset="0"/>
              </a:rPr>
              <a:t>events at various </a:t>
            </a:r>
            <a:r>
              <a:rPr lang="en-IN" sz="2800" dirty="0" err="1" smtClean="0">
                <a:latin typeface="Cambria" panose="02040503050406030204" pitchFamily="18" charset="0"/>
              </a:rPr>
              <a:t>Techfest</a:t>
            </a:r>
            <a:r>
              <a:rPr lang="en-IN" sz="2800" dirty="0" smtClean="0">
                <a:latin typeface="Cambria" panose="02040503050406030204" pitchFamily="18" charset="0"/>
              </a:rPr>
              <a:t>(s) of different colleges/ University / Institutions and secured First /Second position. </a:t>
            </a:r>
            <a:endParaRPr lang="en-IN" sz="2800" dirty="0"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55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STUDENTS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ACHIEVEMENTS 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47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990600"/>
            <a:ext cx="89916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98525" lvl="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Ms. </a:t>
            </a:r>
            <a:r>
              <a:rPr lang="en-IN" sz="2800" b="1" dirty="0" err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Ranjita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Das </a:t>
            </a:r>
            <a:r>
              <a:rPr lang="en-IN" sz="2800" dirty="0" smtClean="0">
                <a:latin typeface="Cambria" panose="02040503050406030204" pitchFamily="18" charset="0"/>
              </a:rPr>
              <a:t>has </a:t>
            </a:r>
            <a:r>
              <a:rPr lang="en-IN" sz="2800" dirty="0">
                <a:latin typeface="Cambria" panose="02040503050406030204" pitchFamily="18" charset="0"/>
              </a:rPr>
              <a:t>won the event title of </a:t>
            </a:r>
            <a:r>
              <a:rPr lang="en-IN" sz="2800" b="1" dirty="0">
                <a:latin typeface="Cambria" panose="02040503050406030204" pitchFamily="18" charset="0"/>
              </a:rPr>
              <a:t>JOB</a:t>
            </a:r>
            <a:r>
              <a:rPr lang="en-IN" sz="2800" dirty="0">
                <a:latin typeface="Cambria" panose="02040503050406030204" pitchFamily="18" charset="0"/>
              </a:rPr>
              <a:t> </a:t>
            </a:r>
            <a:r>
              <a:rPr lang="en-IN" sz="2800" b="1" dirty="0">
                <a:latin typeface="Cambria" panose="02040503050406030204" pitchFamily="18" charset="0"/>
              </a:rPr>
              <a:t>FANTASY</a:t>
            </a:r>
            <a:r>
              <a:rPr lang="en-IN" sz="2800" dirty="0">
                <a:latin typeface="Cambria" panose="02040503050406030204" pitchFamily="18" charset="0"/>
              </a:rPr>
              <a:t> (A Mock Job fair to get a </a:t>
            </a:r>
            <a:r>
              <a:rPr lang="en-IN" sz="2800" dirty="0" err="1">
                <a:latin typeface="Cambria" panose="02040503050406030204" pitchFamily="18" charset="0"/>
              </a:rPr>
              <a:t>flavor</a:t>
            </a:r>
            <a:r>
              <a:rPr lang="en-IN" sz="2800" dirty="0">
                <a:latin typeface="Cambria" panose="02040503050406030204" pitchFamily="18" charset="0"/>
              </a:rPr>
              <a:t> of real world of recruitment), during EQUILIBRIO 2k18 in which TIME group has provided 100% scholarship (MBA Entrance coaching) apart from the prize money.</a:t>
            </a:r>
          </a:p>
          <a:p>
            <a:pPr marL="898525" lvl="0" indent="-457200" algn="just"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Mr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Vishal Srivastava</a:t>
            </a:r>
            <a:r>
              <a:rPr lang="en-IN" sz="2800" dirty="0">
                <a:latin typeface="Cambria" panose="02040503050406030204" pitchFamily="18" charset="0"/>
              </a:rPr>
              <a:t>, 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Swadesh Kumar Srivastava </a:t>
            </a:r>
            <a:r>
              <a:rPr lang="en-IN" sz="2800" dirty="0">
                <a:latin typeface="Cambria" panose="02040503050406030204" pitchFamily="18" charset="0"/>
              </a:rPr>
              <a:t>and </a:t>
            </a:r>
            <a:r>
              <a:rPr lang="en-IN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Aditya Sunil </a:t>
            </a:r>
            <a:r>
              <a:rPr lang="en-IN" sz="2800" b="1" dirty="0" err="1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Zalke</a:t>
            </a:r>
            <a:r>
              <a:rPr lang="en-IN" sz="2800" dirty="0" smtClean="0">
                <a:latin typeface="Cambria" panose="02040503050406030204" pitchFamily="18" charset="0"/>
              </a:rPr>
              <a:t> </a:t>
            </a:r>
            <a:r>
              <a:rPr lang="en-IN" sz="2800" dirty="0">
                <a:latin typeface="Cambria" panose="02040503050406030204" pitchFamily="18" charset="0"/>
              </a:rPr>
              <a:t>have won the first prize (prize money 8000/-) in </a:t>
            </a:r>
            <a:r>
              <a:rPr lang="en-IN" sz="2800" dirty="0" err="1">
                <a:latin typeface="Cambria" panose="02040503050406030204" pitchFamily="18" charset="0"/>
              </a:rPr>
              <a:t>Chem</a:t>
            </a:r>
            <a:r>
              <a:rPr lang="en-IN" sz="2800" dirty="0">
                <a:latin typeface="Cambria" panose="02040503050406030204" pitchFamily="18" charset="0"/>
              </a:rPr>
              <a:t>-E-Car competition organized during EQUILIBRIO 2k18 at Guru </a:t>
            </a:r>
            <a:r>
              <a:rPr lang="en-IN" sz="2800" dirty="0" err="1">
                <a:latin typeface="Cambria" panose="02040503050406030204" pitchFamily="18" charset="0"/>
              </a:rPr>
              <a:t>Ghasidas</a:t>
            </a:r>
            <a:r>
              <a:rPr lang="en-IN" sz="2800" dirty="0">
                <a:latin typeface="Cambria" panose="02040503050406030204" pitchFamily="18" charset="0"/>
              </a:rPr>
              <a:t> </a:t>
            </a:r>
            <a:r>
              <a:rPr lang="en-IN" sz="2800" dirty="0" err="1">
                <a:latin typeface="Cambria" panose="02040503050406030204" pitchFamily="18" charset="0"/>
              </a:rPr>
              <a:t>Vishwavidyalaya</a:t>
            </a:r>
            <a:r>
              <a:rPr lang="en-IN" sz="2800" dirty="0">
                <a:latin typeface="Cambria" panose="02040503050406030204" pitchFamily="18" charset="0"/>
              </a:rPr>
              <a:t>, </a:t>
            </a:r>
            <a:r>
              <a:rPr lang="en-IN" sz="2800" dirty="0" err="1">
                <a:latin typeface="Cambria" panose="02040503050406030204" pitchFamily="18" charset="0"/>
              </a:rPr>
              <a:t>Bilaspur</a:t>
            </a:r>
            <a:r>
              <a:rPr lang="en-IN" sz="2800" dirty="0">
                <a:latin typeface="Cambria" panose="02040503050406030204" pitchFamily="18" charset="0"/>
              </a:rPr>
              <a:t> (C.G</a:t>
            </a:r>
            <a:r>
              <a:rPr lang="en-IN" sz="2800" dirty="0" smtClean="0">
                <a:latin typeface="Cambria" panose="02040503050406030204" pitchFamily="18" charset="0"/>
              </a:rPr>
              <a:t>.).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1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BEST  PRACTICES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48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990600"/>
            <a:ext cx="877824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E-books </a:t>
            </a:r>
            <a:r>
              <a:rPr lang="en-US" sz="2000" dirty="0">
                <a:latin typeface="Cambria" pitchFamily="18" charset="0"/>
              </a:rPr>
              <a:t>and notes are </a:t>
            </a:r>
            <a:r>
              <a:rPr lang="en-US" sz="2000" dirty="0" smtClean="0">
                <a:latin typeface="Cambria" pitchFamily="18" charset="0"/>
              </a:rPr>
              <a:t>provided</a:t>
            </a:r>
            <a:endParaRPr lang="en-US" sz="2000" dirty="0">
              <a:latin typeface="Cambria" pitchFamily="18" charset="0"/>
            </a:endParaRP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Display </a:t>
            </a:r>
            <a:r>
              <a:rPr lang="en-US" sz="2000" dirty="0">
                <a:latin typeface="Cambria" pitchFamily="18" charset="0"/>
              </a:rPr>
              <a:t>of Monthly attendance 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Showing of valued answer sheets to students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Aptitude and GATE practice tests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Tutorial classes and giving assignments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Doubts clearing </a:t>
            </a:r>
            <a:r>
              <a:rPr lang="en-US" sz="2000" dirty="0" smtClean="0">
                <a:latin typeface="Cambria" pitchFamily="18" charset="0"/>
              </a:rPr>
              <a:t>classes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Previous lecture revision before the each lecture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Promote students towards research 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Remedial </a:t>
            </a:r>
            <a:r>
              <a:rPr lang="en-US" sz="2000" dirty="0">
                <a:latin typeface="Cambria" pitchFamily="18" charset="0"/>
              </a:rPr>
              <a:t>Classes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Display of Model Answer</a:t>
            </a:r>
          </a:p>
          <a:p>
            <a:pPr marL="342900" lvl="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Personality development </a:t>
            </a:r>
            <a:r>
              <a:rPr lang="en-US" sz="2000" dirty="0" smtClean="0">
                <a:latin typeface="Cambria" pitchFamily="18" charset="0"/>
              </a:rPr>
              <a:t>activities</a:t>
            </a:r>
            <a:endParaRPr lang="en-US" sz="2000" dirty="0">
              <a:latin typeface="Cambria" pitchFamily="18" charset="0"/>
            </a:endParaRPr>
          </a:p>
          <a:p>
            <a:pPr marL="342900" indent="-342900" algn="just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Sports facility for students, NSS activity, Tech </a:t>
            </a:r>
            <a:r>
              <a:rPr lang="en-US" sz="2000" dirty="0" smtClean="0">
                <a:latin typeface="Cambria" pitchFamily="18" charset="0"/>
              </a:rPr>
              <a:t>Fest etc. </a:t>
            </a:r>
            <a:r>
              <a:rPr lang="en-US" sz="2000" dirty="0">
                <a:latin typeface="Cambria" pitchFamily="18" charset="0"/>
              </a:rPr>
              <a:t>are also conducted 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OTHER  ACTIVITIES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49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2" y="995514"/>
            <a:ext cx="8434968" cy="5344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FACULTY  STRENGTH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70122757"/>
              </p:ext>
            </p:extLst>
          </p:nvPr>
        </p:nvGraphicFramePr>
        <p:xfrm>
          <a:off x="438150" y="10668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OTHER  ACTIVITIES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50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6" y="1021082"/>
            <a:ext cx="8796144" cy="53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OTHER  ACTIVITIES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51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" y="1172110"/>
            <a:ext cx="8893224" cy="51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OTHER  ACTIVITIES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52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426"/>
            <a:ext cx="8392592" cy="52978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739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OTHER  ACTIVITIES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53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24936" cy="5075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941640" y="4941168"/>
            <a:ext cx="2590800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IN" dirty="0" smtClean="0">
                <a:solidFill>
                  <a:schemeClr val="tx1"/>
                </a:solidFill>
                <a:latin typeface="Cambria" pitchFamily="18" charset="0"/>
              </a:rPr>
              <a:t>Refresher </a:t>
            </a:r>
            <a:r>
              <a:rPr lang="en-IN" dirty="0" smtClean="0">
                <a:solidFill>
                  <a:schemeClr val="tx1"/>
                </a:solidFill>
                <a:latin typeface="Cambria" pitchFamily="18" charset="0"/>
              </a:rPr>
              <a:t>Course</a:t>
            </a:r>
            <a:endParaRPr lang="en-IN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2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ACTIVITIES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54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7" y="1240360"/>
            <a:ext cx="8710093" cy="41131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5786100"/>
            <a:ext cx="9144000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IN" sz="2800" dirty="0" smtClean="0">
                <a:solidFill>
                  <a:schemeClr val="tx1"/>
                </a:solidFill>
                <a:latin typeface="Cambria" pitchFamily="18" charset="0"/>
              </a:rPr>
              <a:t>Refresher </a:t>
            </a:r>
            <a:r>
              <a:rPr lang="en-IN" sz="2800" dirty="0" smtClean="0">
                <a:solidFill>
                  <a:schemeClr val="tx1"/>
                </a:solidFill>
                <a:latin typeface="Cambria" pitchFamily="18" charset="0"/>
              </a:rPr>
              <a:t>Course</a:t>
            </a:r>
            <a:endParaRPr lang="en-IN" sz="28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ACTIVITIES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55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69" descr="I:\sir\1\Photo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89" y="1182368"/>
            <a:ext cx="8440611" cy="4550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IN" sz="2800" dirty="0" smtClean="0">
                <a:solidFill>
                  <a:schemeClr val="tx1"/>
                </a:solidFill>
                <a:latin typeface="Cambria" pitchFamily="18" charset="0"/>
              </a:rPr>
              <a:t>Vocational Training</a:t>
            </a:r>
            <a:endParaRPr lang="en-IN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56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5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8339" y="2667000"/>
            <a:ext cx="6180666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Thank You</a:t>
            </a:r>
            <a:endParaRPr lang="en-US" sz="9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FACULTY  DETAILS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6</a:t>
            </a:fld>
            <a:endParaRPr lang="en-US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24070"/>
              </p:ext>
            </p:extLst>
          </p:nvPr>
        </p:nvGraphicFramePr>
        <p:xfrm>
          <a:off x="228601" y="1039539"/>
          <a:ext cx="8686799" cy="5339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217"/>
                <a:gridCol w="1661823"/>
                <a:gridCol w="1133061"/>
                <a:gridCol w="2115047"/>
                <a:gridCol w="1109651"/>
              </a:tblGrid>
              <a:tr h="933725">
                <a:tc>
                  <a:txBody>
                    <a:bodyPr/>
                    <a:lstStyle/>
                    <a:p>
                      <a:pPr marL="457200" marR="0" indent="463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6355" algn="l"/>
                        </a:tabLs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Name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46001" marR="460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Highest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Qualification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marR="0" indent="-2698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Designation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9875" marR="0" indent="-2698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Specialization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4450" algn="l"/>
                        </a:tabLs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Experience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(years)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2">
                <a:tc>
                  <a:txBody>
                    <a:bodyPr/>
                    <a:lstStyle/>
                    <a:p>
                      <a:pPr marL="270510" marR="0" indent="-27051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Prof. (Dr.)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S. N.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Saha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Ph.D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95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Professor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Fluidization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Engg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154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58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Dr. Anil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Kumar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Chandrakar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Ph.D.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Associate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Catalysis,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Reactive Separation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122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58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Mr.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Neeraj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Chandraker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M. Tech.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Water Purification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122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58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Mr. Amit Jain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M. Tech.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Membrane Separation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14.5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58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Mrs.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Anuradha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Nanewaar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Joshi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M. Tech.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Reactive Extraction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154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58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Mr.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Saurabh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Meshram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M. Tech.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Water Purification, Modeling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12.5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154">
                <a:tc>
                  <a:txBody>
                    <a:bodyPr/>
                    <a:lstStyle/>
                    <a:p>
                      <a:pPr marL="32385" marR="0" indent="-1841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Dr.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Raghwendra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Singh Thakur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Ph.D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.,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Adsorption,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Process Intensification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64">
                <a:tc>
                  <a:txBody>
                    <a:bodyPr/>
                    <a:lstStyle/>
                    <a:p>
                      <a:pPr marL="32385" marR="0" indent="-1841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Mr. Gautam Prasad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Dewangan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M. Tech.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Computer Added Process &amp; Equipment Design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9.5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154">
                <a:tc>
                  <a:txBody>
                    <a:bodyPr/>
                    <a:lstStyle/>
                    <a:p>
                      <a:pPr marL="32385" marR="0" indent="-1841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Mr. Vishnu Prasad Yadav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M. Tech.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Catalysis,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Renewable Energy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12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Dr.  (Mrs.)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Ghoshna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Jyoti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Ph.D.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Process Intensification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122">
                <a:tc>
                  <a:txBody>
                    <a:bodyPr/>
                    <a:lstStyle/>
                    <a:p>
                      <a:pPr marL="32385" marR="0" indent="-1841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Dr.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Sandeep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Dharmadhikari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-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Ph.D.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-673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16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Asst. Prof.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Membrane Technology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0" indent="-270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6001" marR="4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2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  CURRICULAM  DESIGN  &amp;  DEVELOPMENT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28096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7</a:t>
            </a:fld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Based on the requirement of </a:t>
            </a:r>
            <a:r>
              <a:rPr lang="en-US" sz="2400" dirty="0" smtClean="0">
                <a:latin typeface="Cambria" panose="02040503050406030204" pitchFamily="18" charset="0"/>
              </a:rPr>
              <a:t>the current </a:t>
            </a:r>
            <a:r>
              <a:rPr lang="en-US" sz="2400" dirty="0">
                <a:latin typeface="Cambria" panose="02040503050406030204" pitchFamily="18" charset="0"/>
              </a:rPr>
              <a:t>trend and Industrial need the curriculum is </a:t>
            </a:r>
            <a:r>
              <a:rPr lang="en-US" sz="2400" dirty="0" smtClean="0">
                <a:latin typeface="Cambria" pitchFamily="18" charset="0"/>
              </a:rPr>
              <a:t>revised and upgraded regularly through </a:t>
            </a:r>
            <a:r>
              <a:rPr lang="en-US" sz="2400" dirty="0">
                <a:latin typeface="Cambria" pitchFamily="18" charset="0"/>
              </a:rPr>
              <a:t>Board of Studies (BOS</a:t>
            </a:r>
            <a:r>
              <a:rPr lang="en-US" sz="2400" dirty="0" smtClean="0">
                <a:latin typeface="Cambria" pitchFamily="18" charset="0"/>
              </a:rPr>
              <a:t>), constituted by the University.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External Expert member in BOS </a:t>
            </a:r>
            <a:r>
              <a:rPr lang="en-US" sz="2400" dirty="0" smtClean="0">
                <a:latin typeface="Cambria" panose="02040503050406030204" pitchFamily="18" charset="0"/>
              </a:rPr>
              <a:t>: 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Prof.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A. B.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Soni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NIT Raipur.</a:t>
            </a:r>
            <a:endParaRPr lang="en-US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Last BOS was held on </a:t>
            </a:r>
            <a:r>
              <a:rPr lang="en-US" sz="2400" dirty="0" smtClean="0">
                <a:latin typeface="Cambria" panose="02040503050406030204" pitchFamily="18" charset="0"/>
              </a:rPr>
              <a:t>13</a:t>
            </a:r>
            <a:r>
              <a:rPr lang="en-US" sz="2400" baseline="30000" dirty="0" smtClean="0">
                <a:latin typeface="Cambria" panose="02040503050406030204" pitchFamily="18" charset="0"/>
              </a:rPr>
              <a:t>th</a:t>
            </a:r>
            <a:r>
              <a:rPr lang="en-US" sz="2400" dirty="0" smtClean="0">
                <a:latin typeface="Cambria" panose="02040503050406030204" pitchFamily="18" charset="0"/>
              </a:rPr>
              <a:t> May 2019</a:t>
            </a:r>
            <a:r>
              <a:rPr lang="en-US" sz="2400" b="1" dirty="0" smtClean="0">
                <a:latin typeface="Cambria" pitchFamily="18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Vocational Training </a:t>
            </a:r>
            <a:r>
              <a:rPr lang="en-US" sz="2400" dirty="0">
                <a:latin typeface="Cambria" pitchFamily="18" charset="0"/>
              </a:rPr>
              <a:t>of </a:t>
            </a:r>
            <a:r>
              <a:rPr lang="en-US" sz="2400" dirty="0" smtClean="0">
                <a:latin typeface="Cambria" pitchFamily="18" charset="0"/>
              </a:rPr>
              <a:t>04 weeks is </a:t>
            </a:r>
            <a:r>
              <a:rPr lang="en-US" sz="2400" dirty="0">
                <a:latin typeface="Cambria" pitchFamily="18" charset="0"/>
              </a:rPr>
              <a:t>mandatory for the award of degree.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Cambria" pitchFamily="18" charset="0"/>
              </a:rPr>
              <a:t>One minor project </a:t>
            </a:r>
            <a:r>
              <a:rPr lang="en-US" sz="2400" dirty="0" smtClean="0">
                <a:latin typeface="Cambria" pitchFamily="18" charset="0"/>
              </a:rPr>
              <a:t>and </a:t>
            </a:r>
            <a:r>
              <a:rPr lang="en-US" sz="2400" dirty="0">
                <a:latin typeface="Cambria" pitchFamily="18" charset="0"/>
              </a:rPr>
              <a:t>one major project </a:t>
            </a:r>
            <a:r>
              <a:rPr lang="en-US" sz="2400" dirty="0" smtClean="0">
                <a:latin typeface="Cambria" pitchFamily="18" charset="0"/>
              </a:rPr>
              <a:t>in </a:t>
            </a:r>
            <a:r>
              <a:rPr lang="en-US" sz="2400" dirty="0">
                <a:latin typeface="Cambria" pitchFamily="18" charset="0"/>
              </a:rPr>
              <a:t>VII and VIII semester respectively are inducted in the curriculum.</a:t>
            </a:r>
          </a:p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ambria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DIVERSITY OF THE CURRICULA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b="1" smtClean="0">
                <a:latin typeface="Cambria" panose="02040503050406030204" pitchFamily="18" charset="0"/>
              </a:rPr>
              <a:pPr/>
              <a:t>8</a:t>
            </a:fld>
            <a:endParaRPr lang="en-US" sz="1600" b="1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	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41430"/>
              </p:ext>
            </p:extLst>
          </p:nvPr>
        </p:nvGraphicFramePr>
        <p:xfrm>
          <a:off x="762001" y="3276600"/>
          <a:ext cx="7238999" cy="2899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/>
                <a:gridCol w="800100"/>
                <a:gridCol w="800100"/>
                <a:gridCol w="1066800"/>
                <a:gridCol w="1066800"/>
              </a:tblGrid>
              <a:tr h="533400">
                <a:tc rowSpan="2"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Credits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Weightage (%)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PG</a:t>
                      </a:r>
                    </a:p>
                  </a:txBody>
                  <a:tcPr anchor="ctr"/>
                </a:tc>
              </a:tr>
              <a:tr h="636191">
                <a:tc>
                  <a:txBody>
                    <a:bodyPr/>
                    <a:lstStyle/>
                    <a:p>
                      <a:r>
                        <a:rPr lang="en-US" sz="2400" kern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 credits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190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619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Theory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151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79.5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6191">
                <a:tc>
                  <a:txBody>
                    <a:bodyPr/>
                    <a:lstStyle/>
                    <a:p>
                      <a:r>
                        <a:rPr lang="en-US" sz="2400" kern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Laboratory/ Practical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20.5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50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14400"/>
            <a:ext cx="8229600" cy="289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The Course curriculum includes the subjects from :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Core Engineering  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Basic Engineering and Science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Management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0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8778240" cy="73152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   EXAMINATION  SCHEME 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28600" y="6477000"/>
            <a:ext cx="876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228600" y="6388100"/>
            <a:ext cx="87630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28600" y="914400"/>
            <a:ext cx="877824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PENDRIVE_250213\Removable Disk\MONO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563"/>
            <a:ext cx="763696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78334737-2D6E-46A3-8B85-B8D9B436B105}" type="slidenum">
              <a:rPr lang="en-US" sz="1600" smtClean="0">
                <a:latin typeface="Cambria" panose="02040503050406030204" pitchFamily="18" charset="0"/>
              </a:rPr>
              <a:pPr/>
              <a:t>9</a:t>
            </a:fld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	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199" y="2590799"/>
          <a:ext cx="8535163" cy="3048000"/>
        </p:xfrm>
        <a:graphic>
          <a:graphicData uri="http://schemas.openxmlformats.org/drawingml/2006/table">
            <a:tbl>
              <a:tblPr/>
              <a:tblGrid>
                <a:gridCol w="411064"/>
                <a:gridCol w="1096339"/>
                <a:gridCol w="3686301"/>
                <a:gridCol w="348105"/>
                <a:gridCol w="274637"/>
                <a:gridCol w="313181"/>
                <a:gridCol w="531369"/>
                <a:gridCol w="615567"/>
                <a:gridCol w="531875"/>
                <a:gridCol w="726725"/>
              </a:tblGrid>
              <a:tr h="3161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S. No.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Course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Subject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Periods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Evaluation Scheme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Credits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Theory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ESE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01.</a:t>
                      </a: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mbria"/>
                          <a:ea typeface="Calibri"/>
                          <a:cs typeface="Times New Roman"/>
                        </a:rPr>
                        <a:t>CH8TPC16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Process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 Equipment Design - III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60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02.</a:t>
                      </a: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mbria"/>
                          <a:ea typeface="Calibri"/>
                          <a:cs typeface="Times New Roman"/>
                        </a:rPr>
                        <a:t>CH8TPC17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mbria"/>
                          <a:ea typeface="Calibri"/>
                          <a:cs typeface="Times New Roman"/>
                        </a:rPr>
                        <a:t>Project Engineering Economics &amp; Management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60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03.</a:t>
                      </a: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mbria"/>
                          <a:ea typeface="Calibri"/>
                          <a:cs typeface="Times New Roman"/>
                        </a:rPr>
                        <a:t>CH8TPE5X</a:t>
                      </a:r>
                      <a:endParaRPr lang="en-US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mbria"/>
                          <a:ea typeface="Calibri"/>
                          <a:cs typeface="Times New Roman"/>
                        </a:rPr>
                        <a:t>Professional Electives -II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mbria"/>
                          <a:ea typeface="Calibri"/>
                          <a:cs typeface="Times New Roman"/>
                        </a:rPr>
                        <a:t>60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04.</a:t>
                      </a:r>
                    </a:p>
                  </a:txBody>
                  <a:tcPr marL="49434" marR="49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mbria"/>
                          <a:ea typeface="Calibri"/>
                          <a:cs typeface="Times New Roman"/>
                        </a:rPr>
                        <a:t>CH8TOE4X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mbria"/>
                          <a:ea typeface="Calibri"/>
                          <a:cs typeface="Times New Roman"/>
                        </a:rPr>
                        <a:t>Open Electives -II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60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69">
                <a:tc gridSpan="10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                                                                                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Practical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05.</a:t>
                      </a: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CH8PPC10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Project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60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500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434" marR="49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99060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DEPARTMENT OF CHEMICAL ENGINEERING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GURU GHASIDAS VISHWAVIDYALAYA, BILASPUR (C.G.)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(A Central University Established by the Central University Ordinance 2009, No. 3 of 2009)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SCHEME  FOR  EXAMINATION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B.Tech</a:t>
            </a:r>
            <a:r>
              <a:rPr lang="en-US" sz="14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(FOUR YEAR) DEGREE COURSE, CHEMICAL ENGINEERING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FOURTH YEAR</a:t>
            </a:r>
            <a:r>
              <a:rPr lang="en-US" sz="2000" b="1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EIGHTH SEMESTER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en-US" sz="16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57150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IA – Internal Assessment	</a:t>
            </a:r>
            <a:r>
              <a:rPr lang="en-US" sz="1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			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ESE – End Semester Examination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Total Marks – 500		</a:t>
            </a:r>
            <a:r>
              <a:rPr lang="en-US" sz="1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Total Periods – 24		                    Total Credits – 20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604"/>
            <a:ext cx="9144000" cy="42539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 Chemical Engineering, GGV, Bilaspur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3766</Words>
  <Application>Microsoft Office PowerPoint</Application>
  <PresentationFormat>On-screen Show (4:3)</PresentationFormat>
  <Paragraphs>615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</vt:lpstr>
      <vt:lpstr>Times New Roman</vt:lpstr>
      <vt:lpstr>Wingdings</vt:lpstr>
      <vt:lpstr>Office Theme</vt:lpstr>
      <vt:lpstr>      Department of Chemical Engineering School of Studies, Engineering &amp; Technology Guru Ghasidas Vishwavidyalaya, Bilaspur (A Central University)       January 2020      </vt:lpstr>
      <vt:lpstr>VISION</vt:lpstr>
      <vt:lpstr>MISSION</vt:lpstr>
      <vt:lpstr>INTRODUCTION</vt:lpstr>
      <vt:lpstr>FACULTY  STRENGTH</vt:lpstr>
      <vt:lpstr>FACULTY  DETAILS</vt:lpstr>
      <vt:lpstr>        CURRICULAM  DESIGN  &amp;  DEVELOPMENT</vt:lpstr>
      <vt:lpstr>      DIVERSITY OF THE CURRICULA</vt:lpstr>
      <vt:lpstr>      EXAMINATION  SCHEME </vt:lpstr>
      <vt:lpstr>         TEACHING  LEARNING AND EVALUATION </vt:lpstr>
      <vt:lpstr>        TEACHING  LEARNING AND EVALUATION </vt:lpstr>
      <vt:lpstr>      STUDENT FEED BACK</vt:lpstr>
      <vt:lpstr>      FACULTY EVALUATION</vt:lpstr>
      <vt:lpstr>      Grievance Redressal Mechanism</vt:lpstr>
      <vt:lpstr>LIBRARY FACILITIES</vt:lpstr>
      <vt:lpstr>LABORATORY FACILITIES</vt:lpstr>
      <vt:lpstr>      LIST OF MAJOR EQUIPMENTS</vt:lpstr>
      <vt:lpstr>MAJOR EQUIPMENTS</vt:lpstr>
      <vt:lpstr>MAJOR EQUIPMENTS  contd.</vt:lpstr>
      <vt:lpstr>    THRUST  AREAS FOR RESEARCH</vt:lpstr>
      <vt:lpstr>    RESEARCH  PUBLICATIONS OVERVIEW</vt:lpstr>
      <vt:lpstr>    RESEARCH  PUBLICATIONS</vt:lpstr>
      <vt:lpstr>  RESEARCH  PUBLICATIONS </vt:lpstr>
      <vt:lpstr>  RESEARCH  PUBLICATIONS </vt:lpstr>
      <vt:lpstr>  RESEARCH  PUBLICATIONS </vt:lpstr>
      <vt:lpstr>   CONFERENCE PAPERS</vt:lpstr>
      <vt:lpstr>   CONFERENCE PAPERS</vt:lpstr>
      <vt:lpstr>   CONFERENCE PAPERS</vt:lpstr>
      <vt:lpstr>   CONFERENCE PAPERS</vt:lpstr>
      <vt:lpstr>   CONFERENCE PAPERS</vt:lpstr>
      <vt:lpstr>   CONFERENCE PAPERS</vt:lpstr>
      <vt:lpstr>   CONFERENCE PAPERS</vt:lpstr>
      <vt:lpstr>     SHORT TERM COURSE / WORKSHOP ATTENDED</vt:lpstr>
      <vt:lpstr>     SHORT TERM COURSE / WORKSHOP ATTENDED</vt:lpstr>
      <vt:lpstr>     SHORT TERM COURSE / WORKSHOP ATTENDED</vt:lpstr>
      <vt:lpstr>     SHORT TERM COURSE / WORKSHOP ATTENDED</vt:lpstr>
      <vt:lpstr>     SHORT TERM COURSE / WORKSHOP ATTENDED</vt:lpstr>
      <vt:lpstr>    ACHIEVEMENTS OF FACULTY MEMBERS</vt:lpstr>
      <vt:lpstr>    ACHIEVEMENTS OF FACULTY MEMBERS</vt:lpstr>
      <vt:lpstr>    ACHIEVEMENTS OF FACULTY MEMBERS</vt:lpstr>
      <vt:lpstr>    ACHIEVEMENTS OF FACULTY MEMBERS</vt:lpstr>
      <vt:lpstr>    ACHIEVEMENTS OF FACULTY MEMBERS</vt:lpstr>
      <vt:lpstr>DEPARTMENTAL  ACTIVITIES</vt:lpstr>
      <vt:lpstr>STUDENTS  ACHIEVEMENTS </vt:lpstr>
      <vt:lpstr>STUDENTS  ACHIEVEMENTS </vt:lpstr>
      <vt:lpstr>STUDENTS  ACHIEVEMENTS </vt:lpstr>
      <vt:lpstr>STUDENTS  ACHIEVEMENTS </vt:lpstr>
      <vt:lpstr>       BEST  PRACTICES</vt:lpstr>
      <vt:lpstr>OTHER  ACTIVITIES</vt:lpstr>
      <vt:lpstr>OTHER  ACTIVITIES</vt:lpstr>
      <vt:lpstr>OTHER  ACTIVITIES</vt:lpstr>
      <vt:lpstr>OTHER  ACTIVITIES</vt:lpstr>
      <vt:lpstr>OTHER  ACTIVITIES</vt:lpstr>
      <vt:lpstr>OTHER ACTIVITIES</vt:lpstr>
      <vt:lpstr>OTHER ACTIVITIES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Civil Engineering Institute of Technology Guru Ghasidas Vishwavidyalaya, Bilaspur (A Central University)      WELCOMES THE AAAC  2014</dc:title>
  <dc:creator>Shailendra Kumar</dc:creator>
  <cp:lastModifiedBy>Admin</cp:lastModifiedBy>
  <cp:revision>332</cp:revision>
  <dcterms:created xsi:type="dcterms:W3CDTF">2014-01-16T04:19:20Z</dcterms:created>
  <dcterms:modified xsi:type="dcterms:W3CDTF">2020-01-02T12:19:03Z</dcterms:modified>
</cp:coreProperties>
</file>